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20"/>
  </p:notesMasterIdLst>
  <p:handoutMasterIdLst>
    <p:handoutMasterId r:id="rId21"/>
  </p:handoutMasterIdLst>
  <p:sldIdLst>
    <p:sldId id="464" r:id="rId2"/>
    <p:sldId id="525" r:id="rId3"/>
    <p:sldId id="526" r:id="rId4"/>
    <p:sldId id="524" r:id="rId5"/>
    <p:sldId id="483" r:id="rId6"/>
    <p:sldId id="509" r:id="rId7"/>
    <p:sldId id="497" r:id="rId8"/>
    <p:sldId id="506" r:id="rId9"/>
    <p:sldId id="505" r:id="rId10"/>
    <p:sldId id="499" r:id="rId11"/>
    <p:sldId id="503" r:id="rId12"/>
    <p:sldId id="511" r:id="rId13"/>
    <p:sldId id="512" r:id="rId14"/>
    <p:sldId id="513" r:id="rId15"/>
    <p:sldId id="510" r:id="rId16"/>
    <p:sldId id="508" r:id="rId17"/>
    <p:sldId id="528" r:id="rId18"/>
    <p:sldId id="432" r:id="rId1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E41C3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907" autoAdjust="0"/>
  </p:normalViewPr>
  <p:slideViewPr>
    <p:cSldViewPr>
      <p:cViewPr>
        <p:scale>
          <a:sx n="70" d="100"/>
          <a:sy n="70" d="100"/>
        </p:scale>
        <p:origin x="-103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860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it-IT"/>
          </a:p>
        </p:txBody>
      </p:sp>
      <p:sp>
        <p:nvSpPr>
          <p:cNvPr id="860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C43D3F0-B551-46F2-9E5D-2C7DE96C93BB}"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it-IT"/>
          </a:p>
        </p:txBody>
      </p:sp>
      <p:sp>
        <p:nvSpPr>
          <p:cNvPr id="204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BCD97F6-64E3-43E2-9B7C-0BAC88160C6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4178EA6-BDAA-461A-8AB1-CF73D3A10D34}"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BB07E8C-992C-4D1B-B0AB-54282ACAB33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2DC45B2-3B88-4AEF-9C41-4D1D9A3CAF21}"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0B6DCCB-68C1-41E8-A03F-37CFBA509A57}"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44DDB8E-8F55-4A88-9E98-7D2EFE7EC06F}"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6D4A183-3785-4B85-A331-3E2B77E5621C}"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BEC79B50-72C6-4AA2-A743-F2BFD4A34589}"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A470FF3-BA1E-4412-B9A4-4829173555C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75A12913-0D30-4163-8877-BFA83277C072}"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6889443-54F2-43CC-BF64-3BC216B17F9C}"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892AA84-20B2-4862-9A58-1808BF40444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12728C2-B82C-4044-814E-58221865F73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obas-scuola.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1"/>
          <p:cNvSpPr>
            <a:spLocks noGrp="1"/>
          </p:cNvSpPr>
          <p:nvPr>
            <p:ph type="title"/>
          </p:nvPr>
        </p:nvSpPr>
        <p:spPr>
          <a:xfrm>
            <a:off x="395288" y="115888"/>
            <a:ext cx="8291512" cy="1225550"/>
          </a:xfrm>
        </p:spPr>
        <p:txBody>
          <a:bodyPr/>
          <a:lstStyle/>
          <a:p>
            <a:r>
              <a:rPr lang="it-IT" sz="2400" smtClean="0">
                <a:latin typeface="Bernard MT Condensed" pitchFamily="18" charset="0"/>
              </a:rPr>
              <a:t> </a:t>
            </a:r>
            <a:r>
              <a:rPr lang="it-IT" sz="2000" b="1" smtClean="0">
                <a:solidFill>
                  <a:srgbClr val="0070C0"/>
                </a:solidFill>
                <a:latin typeface="Bernard MT Condensed" pitchFamily="18" charset="0"/>
              </a:rPr>
              <a:t>CESP-</a:t>
            </a:r>
            <a:r>
              <a:rPr lang="it-IT" sz="2400" b="1" smtClean="0">
                <a:solidFill>
                  <a:srgbClr val="0070C0"/>
                </a:solidFill>
                <a:latin typeface="Bernard MT Condensed" pitchFamily="18" charset="0"/>
              </a:rPr>
              <a:t/>
            </a:r>
            <a:br>
              <a:rPr lang="it-IT" sz="2400" b="1" smtClean="0">
                <a:solidFill>
                  <a:srgbClr val="0070C0"/>
                </a:solidFill>
                <a:latin typeface="Bernard MT Condensed" pitchFamily="18" charset="0"/>
              </a:rPr>
            </a:br>
            <a:r>
              <a:rPr lang="it-IT" sz="2000" b="1" smtClean="0">
                <a:solidFill>
                  <a:srgbClr val="0070C0"/>
                </a:solidFill>
                <a:latin typeface="Bernard MT Condensed" pitchFamily="18" charset="0"/>
              </a:rPr>
              <a:t>CENTRO STUDI SCUOLA PUBBLICA-</a:t>
            </a:r>
            <a:r>
              <a:rPr lang="it-IT" sz="2000" b="1" smtClean="0">
                <a:solidFill>
                  <a:srgbClr val="0070C0"/>
                </a:solidFill>
                <a:latin typeface="Agency FB" pitchFamily="34" charset="0"/>
              </a:rPr>
              <a:t/>
            </a:r>
            <a:br>
              <a:rPr lang="it-IT" sz="2000" b="1" smtClean="0">
                <a:solidFill>
                  <a:srgbClr val="0070C0"/>
                </a:solidFill>
                <a:latin typeface="Agency FB" pitchFamily="34" charset="0"/>
              </a:rPr>
            </a:br>
            <a:r>
              <a:rPr lang="it-IT" sz="1000" b="1" smtClean="0">
                <a:solidFill>
                  <a:srgbClr val="0070C0"/>
                </a:solidFill>
              </a:rPr>
              <a:t>Sede nazionale</a:t>
            </a:r>
            <a:br>
              <a:rPr lang="it-IT" sz="1000" b="1" smtClean="0">
                <a:solidFill>
                  <a:srgbClr val="0070C0"/>
                </a:solidFill>
              </a:rPr>
            </a:br>
            <a:r>
              <a:rPr lang="it-IT" sz="1000" b="1" smtClean="0">
                <a:solidFill>
                  <a:srgbClr val="0070C0"/>
                </a:solidFill>
              </a:rPr>
              <a:t>Viale Manzoni, 55-Roma</a:t>
            </a:r>
            <a:br>
              <a:rPr lang="it-IT" sz="1000" b="1" smtClean="0">
                <a:solidFill>
                  <a:srgbClr val="0070C0"/>
                </a:solidFill>
              </a:rPr>
            </a:br>
            <a:r>
              <a:rPr lang="it-IT" sz="1000" b="1" smtClean="0">
                <a:solidFill>
                  <a:srgbClr val="0070C0"/>
                </a:solidFill>
              </a:rPr>
              <a:t>Tel. 06-70452452 Fax 06-77206060</a:t>
            </a:r>
            <a:r>
              <a:rPr lang="it-IT" sz="1000" smtClean="0"/>
              <a:t> </a:t>
            </a:r>
            <a:r>
              <a:rPr lang="it-IT" sz="1000" u="sng" smtClean="0">
                <a:hlinkClick r:id="rId2"/>
              </a:rPr>
              <a:t> </a:t>
            </a:r>
            <a:r>
              <a:rPr lang="it-IT" sz="1800" b="1" smtClean="0"/>
              <a:t/>
            </a:r>
            <a:br>
              <a:rPr lang="it-IT" sz="1800" b="1" smtClean="0"/>
            </a:br>
            <a:endParaRPr lang="it-IT" sz="1100" b="1" u="sng" smtClean="0">
              <a:solidFill>
                <a:srgbClr val="00B050"/>
              </a:solidFill>
            </a:endParaRPr>
          </a:p>
        </p:txBody>
      </p:sp>
      <p:sp>
        <p:nvSpPr>
          <p:cNvPr id="4" name="Segnaposto numero diapositiva 3"/>
          <p:cNvSpPr>
            <a:spLocks noGrp="1"/>
          </p:cNvSpPr>
          <p:nvPr>
            <p:ph type="sldNum" sz="quarter" idx="12"/>
          </p:nvPr>
        </p:nvSpPr>
        <p:spPr/>
        <p:txBody>
          <a:bodyPr/>
          <a:lstStyle/>
          <a:p>
            <a:pPr>
              <a:defRPr/>
            </a:pPr>
            <a:fld id="{4FCFDF32-39F4-4208-A0C2-91592F600DE7}" type="slidenum">
              <a:rPr lang="it-IT" smtClean="0"/>
              <a:pPr>
                <a:defRPr/>
              </a:pPr>
              <a:t>1</a:t>
            </a:fld>
            <a:endParaRPr lang="it-IT"/>
          </a:p>
        </p:txBody>
      </p:sp>
      <p:pic>
        <p:nvPicPr>
          <p:cNvPr id="2052" name="Picture 2"/>
          <p:cNvPicPr>
            <a:picLocks noGrp="1" noChangeAspect="1" noChangeArrowheads="1"/>
          </p:cNvPicPr>
          <p:nvPr>
            <p:ph idx="1"/>
          </p:nvPr>
        </p:nvPicPr>
        <p:blipFill>
          <a:blip r:embed="rId3" cstate="print"/>
          <a:srcRect/>
          <a:stretch>
            <a:fillRect/>
          </a:stretch>
        </p:blipFill>
        <p:spPr>
          <a:xfrm>
            <a:off x="1857375" y="1214438"/>
            <a:ext cx="5545138" cy="4752975"/>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r>
              <a:rPr lang="it-IT" sz="2000" b="1" smtClean="0">
                <a:latin typeface="Arial" charset="0"/>
                <a:cs typeface="Arial" charset="0"/>
              </a:rPr>
              <a:t/>
            </a:r>
            <a:br>
              <a:rPr lang="it-IT" sz="2000" b="1" smtClean="0">
                <a:latin typeface="Arial" charset="0"/>
                <a:cs typeface="Arial" charset="0"/>
              </a:rPr>
            </a:br>
            <a:r>
              <a:rPr lang="it-IT" sz="2000" b="1" smtClean="0">
                <a:latin typeface="Arial" charset="0"/>
                <a:cs typeface="Arial" charset="0"/>
              </a:rPr>
              <a:t/>
            </a:r>
            <a:br>
              <a:rPr lang="it-IT" sz="2000" b="1" smtClean="0">
                <a:latin typeface="Arial" charset="0"/>
                <a:cs typeface="Arial" charset="0"/>
              </a:rPr>
            </a:br>
            <a:r>
              <a:rPr lang="it-IT" sz="2000" b="1" smtClean="0">
                <a:solidFill>
                  <a:srgbClr val="FF0000"/>
                </a:solidFill>
                <a:latin typeface="Arial" charset="0"/>
                <a:cs typeface="Arial" charset="0"/>
              </a:rPr>
              <a:t>A- </a:t>
            </a:r>
            <a:r>
              <a:rPr lang="it-IT" sz="2000" b="1" smtClean="0">
                <a:latin typeface="Arial" charset="0"/>
                <a:cs typeface="Arial" charset="0"/>
              </a:rPr>
              <a:t>Scuole carcerarie e </a:t>
            </a:r>
            <a:r>
              <a:rPr lang="it-IT" sz="2000" b="1" smtClean="0">
                <a:solidFill>
                  <a:srgbClr val="7030A0"/>
                </a:solidFill>
                <a:latin typeface="Arial" charset="0"/>
                <a:cs typeface="Arial" charset="0"/>
              </a:rPr>
              <a:t>organizzazione dei progetti assistiti: azioni, monitoraggio, iniziative di formazione/informazione, risorse</a:t>
            </a:r>
            <a:r>
              <a:rPr lang="it-IT" sz="2800" b="1" smtClean="0">
                <a:solidFill>
                  <a:srgbClr val="7030A0"/>
                </a:solidFill>
              </a:rPr>
              <a:t> </a:t>
            </a:r>
            <a:r>
              <a:rPr lang="it-IT" sz="2800" smtClean="0"/>
              <a:t/>
            </a:r>
            <a:br>
              <a:rPr lang="it-IT" sz="2800" smtClean="0"/>
            </a:br>
            <a:endParaRPr lang="it-IT" sz="2800" smtClean="0">
              <a:latin typeface="Arial" charset="0"/>
              <a:cs typeface="Arial" charset="0"/>
            </a:endParaRPr>
          </a:p>
        </p:txBody>
      </p:sp>
      <p:sp>
        <p:nvSpPr>
          <p:cNvPr id="9219" name="Segnaposto contenuto 2"/>
          <p:cNvSpPr>
            <a:spLocks noGrp="1"/>
          </p:cNvSpPr>
          <p:nvPr>
            <p:ph idx="1"/>
          </p:nvPr>
        </p:nvSpPr>
        <p:spPr/>
        <p:txBody>
          <a:bodyPr/>
          <a:lstStyle/>
          <a:p>
            <a:pPr algn="ctr">
              <a:buFont typeface="Arial" charset="0"/>
              <a:buNone/>
              <a:defRPr/>
            </a:pPr>
            <a:r>
              <a:rPr lang="it-IT" sz="2000" b="1" u="sng" dirty="0" smtClean="0">
                <a:solidFill>
                  <a:srgbClr val="FF0066"/>
                </a:solidFill>
                <a:latin typeface="Arial" pitchFamily="34" charset="0"/>
                <a:cs typeface="Arial" pitchFamily="34" charset="0"/>
              </a:rPr>
              <a:t>Il “progetto assistito a livello nazionale” –</a:t>
            </a:r>
          </a:p>
          <a:p>
            <a:pPr algn="ctr">
              <a:buFont typeface="Arial" charset="0"/>
              <a:buNone/>
              <a:defRPr/>
            </a:pPr>
            <a:r>
              <a:rPr lang="it-IT" sz="2000" b="1" u="sng" dirty="0" smtClean="0">
                <a:solidFill>
                  <a:srgbClr val="FF0066"/>
                </a:solidFill>
                <a:latin typeface="Arial" pitchFamily="34" charset="0"/>
                <a:cs typeface="Arial" pitchFamily="34" charset="0"/>
              </a:rPr>
              <a:t> </a:t>
            </a:r>
            <a:r>
              <a:rPr lang="it-IT" sz="2000" b="1" i="1" u="sng" dirty="0" smtClean="0">
                <a:solidFill>
                  <a:srgbClr val="FF0066"/>
                </a:solidFill>
                <a:latin typeface="Arial" pitchFamily="34" charset="0"/>
                <a:cs typeface="Arial" pitchFamily="34" charset="0"/>
              </a:rPr>
              <a:t>è articolato </a:t>
            </a:r>
            <a:r>
              <a:rPr lang="it-IT" sz="2000" b="1" u="sng" dirty="0" smtClean="0">
                <a:solidFill>
                  <a:srgbClr val="FF0066"/>
                </a:solidFill>
                <a:latin typeface="Arial" pitchFamily="34" charset="0"/>
                <a:cs typeface="Arial" pitchFamily="34" charset="0"/>
              </a:rPr>
              <a:t>in 2 azioni</a:t>
            </a:r>
            <a:endParaRPr lang="it-IT" sz="2000" dirty="0" smtClean="0">
              <a:solidFill>
                <a:srgbClr val="FF0066"/>
              </a:solidFill>
              <a:latin typeface="Arial" pitchFamily="34" charset="0"/>
              <a:cs typeface="Arial" pitchFamily="34" charset="0"/>
            </a:endParaRPr>
          </a:p>
          <a:p>
            <a:pPr algn="just">
              <a:buFont typeface="Arial" charset="0"/>
              <a:buNone/>
              <a:defRPr/>
            </a:pPr>
            <a:r>
              <a:rPr lang="it-IT" sz="2000" dirty="0" smtClean="0">
                <a:latin typeface="Arial" pitchFamily="34" charset="0"/>
                <a:cs typeface="Arial" pitchFamily="34" charset="0"/>
              </a:rPr>
              <a:t>a) azioni finalizzate ad una prima e graduale applicazione delle previsioni regolamentari relative alle “reti territoriali di servizio”);</a:t>
            </a:r>
          </a:p>
          <a:p>
            <a:pPr algn="just">
              <a:buFont typeface="Arial" charset="0"/>
              <a:buNone/>
              <a:defRPr/>
            </a:pPr>
            <a:r>
              <a:rPr lang="it-IT" sz="2000" b="1" dirty="0" smtClean="0">
                <a:latin typeface="Arial" pitchFamily="34" charset="0"/>
                <a:cs typeface="Arial" pitchFamily="34" charset="0"/>
              </a:rPr>
              <a:t>b) </a:t>
            </a:r>
            <a:r>
              <a:rPr lang="it-IT" sz="2000" b="1" dirty="0" smtClean="0">
                <a:solidFill>
                  <a:srgbClr val="0070C0"/>
                </a:solidFill>
                <a:latin typeface="Arial" pitchFamily="34" charset="0"/>
                <a:cs typeface="Arial" pitchFamily="34" charset="0"/>
              </a:rPr>
              <a:t>azioni finalizzate ad una prima e graduale applicazione dei nuovi assetti didattici e organizzativi</a:t>
            </a:r>
            <a:r>
              <a:rPr lang="it-IT" sz="2000" b="1" u="sng" dirty="0" smtClean="0">
                <a:solidFill>
                  <a:srgbClr val="FF0000"/>
                </a:solidFill>
                <a:latin typeface="Arial" pitchFamily="34" charset="0"/>
                <a:cs typeface="Arial" pitchFamily="34" charset="0"/>
              </a:rPr>
              <a:t>, anche ai percorsi di istruzione nelle carceri</a:t>
            </a:r>
            <a:r>
              <a:rPr lang="it-IT" sz="2000" dirty="0" smtClean="0">
                <a:latin typeface="Arial" pitchFamily="34" charset="0"/>
                <a:cs typeface="Arial" pitchFamily="34" charset="0"/>
              </a:rPr>
              <a:t>, </a:t>
            </a:r>
            <a:r>
              <a:rPr lang="it-IT" sz="2000" b="1" dirty="0" smtClean="0">
                <a:solidFill>
                  <a:srgbClr val="00B050"/>
                </a:solidFill>
                <a:latin typeface="Arial" pitchFamily="34" charset="0"/>
                <a:cs typeface="Arial" pitchFamily="34" charset="0"/>
              </a:rPr>
              <a:t>relativi ai </a:t>
            </a:r>
            <a:r>
              <a:rPr lang="it-IT" sz="2000" b="1" i="1" u="sng" dirty="0" smtClean="0">
                <a:solidFill>
                  <a:srgbClr val="00B050"/>
                </a:solidFill>
                <a:latin typeface="Arial" pitchFamily="34" charset="0"/>
                <a:cs typeface="Arial" pitchFamily="34" charset="0"/>
              </a:rPr>
              <a:t>percorsi primo livello</a:t>
            </a:r>
            <a:r>
              <a:rPr lang="it-IT" sz="2000" b="1" dirty="0" smtClean="0">
                <a:solidFill>
                  <a:srgbClr val="00B050"/>
                </a:solidFill>
                <a:latin typeface="Arial" pitchFamily="34" charset="0"/>
                <a:cs typeface="Arial" pitchFamily="34" charset="0"/>
              </a:rPr>
              <a:t> </a:t>
            </a:r>
            <a:r>
              <a:rPr lang="it-IT" sz="2000" dirty="0" smtClean="0">
                <a:latin typeface="Arial" pitchFamily="34" charset="0"/>
                <a:cs typeface="Arial" pitchFamily="34" charset="0"/>
              </a:rPr>
              <a:t>(art. 4, comma 1, lett. a), </a:t>
            </a:r>
            <a:r>
              <a:rPr lang="it-IT" sz="2000" i="1" dirty="0" smtClean="0">
                <a:latin typeface="Arial" pitchFamily="34" charset="0"/>
                <a:cs typeface="Arial" pitchFamily="34" charset="0"/>
              </a:rPr>
              <a:t>percorsi di alfabetizzazione e apprendimento della lingua italiana</a:t>
            </a:r>
            <a:r>
              <a:rPr lang="it-IT" sz="2000" dirty="0" smtClean="0">
                <a:latin typeface="Arial" pitchFamily="34" charset="0"/>
                <a:cs typeface="Arial" pitchFamily="34" charset="0"/>
              </a:rPr>
              <a:t> (art. 4, comma 1, lett. c</a:t>
            </a:r>
            <a:r>
              <a:rPr lang="it-IT" sz="2000" b="1" u="sng" dirty="0" smtClean="0">
                <a:solidFill>
                  <a:schemeClr val="accent2">
                    <a:lumMod val="75000"/>
                  </a:schemeClr>
                </a:solidFill>
                <a:latin typeface="Arial" pitchFamily="34" charset="0"/>
                <a:cs typeface="Arial" pitchFamily="34" charset="0"/>
              </a:rPr>
              <a:t>) e </a:t>
            </a:r>
            <a:r>
              <a:rPr lang="it-IT" sz="2000" b="1" i="1" u="sng" dirty="0" smtClean="0">
                <a:solidFill>
                  <a:schemeClr val="accent2">
                    <a:lumMod val="75000"/>
                  </a:schemeClr>
                </a:solidFill>
                <a:latin typeface="Arial" pitchFamily="34" charset="0"/>
                <a:cs typeface="Arial" pitchFamily="34" charset="0"/>
              </a:rPr>
              <a:t>percorsi di secondo livello primo periodo didattico</a:t>
            </a:r>
            <a:r>
              <a:rPr lang="it-IT" sz="2000" i="1" dirty="0" smtClean="0">
                <a:latin typeface="Arial" pitchFamily="34" charset="0"/>
                <a:cs typeface="Arial" pitchFamily="34" charset="0"/>
              </a:rPr>
              <a:t> </a:t>
            </a:r>
            <a:r>
              <a:rPr lang="it-IT" sz="2000" dirty="0" smtClean="0">
                <a:latin typeface="Arial" pitchFamily="34" charset="0"/>
                <a:cs typeface="Arial" pitchFamily="34" charset="0"/>
              </a:rPr>
              <a:t>[art. 4, comma 3, lett. a)]; </a:t>
            </a:r>
            <a:r>
              <a:rPr lang="it-IT" sz="2000" b="1" dirty="0" smtClean="0">
                <a:solidFill>
                  <a:srgbClr val="E41C3D"/>
                </a:solidFill>
                <a:latin typeface="Arial" pitchFamily="34" charset="0"/>
                <a:cs typeface="Arial" pitchFamily="34" charset="0"/>
              </a:rPr>
              <a:t>e degli strumenti di flessibilità </a:t>
            </a:r>
            <a:r>
              <a:rPr lang="it-IT" sz="2000" dirty="0" smtClean="0">
                <a:latin typeface="Arial" pitchFamily="34" charset="0"/>
                <a:cs typeface="Arial" pitchFamily="34" charset="0"/>
              </a:rPr>
              <a:t>(</a:t>
            </a:r>
            <a:r>
              <a:rPr lang="it-IT" sz="2000" i="1" dirty="0" smtClean="0">
                <a:latin typeface="Arial" pitchFamily="34" charset="0"/>
                <a:cs typeface="Arial" pitchFamily="34" charset="0"/>
              </a:rPr>
              <a:t>Riconoscimento dei crediti, personalizzazione del</a:t>
            </a:r>
            <a:r>
              <a:rPr lang="it-IT" sz="2000" dirty="0" smtClean="0">
                <a:latin typeface="Arial" pitchFamily="34" charset="0"/>
                <a:cs typeface="Arial" pitchFamily="34" charset="0"/>
              </a:rPr>
              <a:t> </a:t>
            </a:r>
            <a:r>
              <a:rPr lang="it-IT" sz="2000" i="1" dirty="0" smtClean="0">
                <a:latin typeface="Arial" pitchFamily="34" charset="0"/>
                <a:cs typeface="Arial" pitchFamily="34" charset="0"/>
              </a:rPr>
              <a:t>percorsi di studio, fruizione a distanza, accoglienza e orientamento, di cui all’art. 4, comma</a:t>
            </a:r>
            <a:r>
              <a:rPr lang="it-IT" sz="2000" dirty="0" smtClean="0">
                <a:latin typeface="Arial" pitchFamily="34" charset="0"/>
                <a:cs typeface="Arial" pitchFamily="34" charset="0"/>
              </a:rPr>
              <a:t> </a:t>
            </a:r>
            <a:r>
              <a:rPr lang="it-IT" sz="2000" i="1" dirty="0" smtClean="0">
                <a:latin typeface="Arial" pitchFamily="34" charset="0"/>
                <a:cs typeface="Arial" pitchFamily="34" charset="0"/>
              </a:rPr>
              <a:t>9</a:t>
            </a:r>
            <a:r>
              <a:rPr lang="it-IT" sz="2000" dirty="0" smtClean="0">
                <a:latin typeface="Arial" pitchFamily="34" charset="0"/>
                <a:cs typeface="Arial" pitchFamily="34" charset="0"/>
              </a:rPr>
              <a:t>).</a:t>
            </a:r>
          </a:p>
          <a:p>
            <a:pPr>
              <a:defRPr/>
            </a:pPr>
            <a:endParaRPr lang="it-IT" sz="2000" dirty="0" smtClean="0">
              <a:latin typeface="Arial" charset="0"/>
              <a:cs typeface="Arial" charset="0"/>
            </a:endParaRPr>
          </a:p>
        </p:txBody>
      </p:sp>
      <p:sp>
        <p:nvSpPr>
          <p:cNvPr id="4" name="Segnaposto numero diapositiva 3"/>
          <p:cNvSpPr>
            <a:spLocks noGrp="1"/>
          </p:cNvSpPr>
          <p:nvPr>
            <p:ph type="sldNum" sz="quarter" idx="12"/>
          </p:nvPr>
        </p:nvSpPr>
        <p:spPr/>
        <p:txBody>
          <a:bodyPr/>
          <a:lstStyle/>
          <a:p>
            <a:pPr>
              <a:defRPr/>
            </a:pPr>
            <a:fld id="{170AA960-56B7-4CE2-8B0D-D78944059B47}" type="slidenum">
              <a:rPr lang="it-IT" smtClean="0"/>
              <a:pPr>
                <a:defRPr/>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a:xfrm>
            <a:off x="571500" y="274638"/>
            <a:ext cx="8115300" cy="868362"/>
          </a:xfrm>
        </p:spPr>
        <p:txBody>
          <a:bodyPr/>
          <a:lstStyle/>
          <a:p>
            <a:r>
              <a:rPr lang="it-IT" sz="1800" b="1" smtClean="0">
                <a:solidFill>
                  <a:srgbClr val="00B050"/>
                </a:solidFill>
                <a:latin typeface="Arial" charset="0"/>
                <a:cs typeface="Arial" charset="0"/>
              </a:rPr>
              <a:t/>
            </a:r>
            <a:br>
              <a:rPr lang="it-IT" sz="1800" b="1" smtClean="0">
                <a:solidFill>
                  <a:srgbClr val="00B050"/>
                </a:solidFill>
                <a:latin typeface="Arial" charset="0"/>
                <a:cs typeface="Arial" charset="0"/>
              </a:rPr>
            </a:br>
            <a:r>
              <a:rPr lang="it-IT" sz="2000" b="1" u="sng" smtClean="0">
                <a:latin typeface="Arial" charset="0"/>
                <a:cs typeface="Arial" charset="0"/>
              </a:rPr>
              <a:t>B</a:t>
            </a:r>
            <a:r>
              <a:rPr lang="it-IT" sz="1800" b="1" smtClean="0">
                <a:latin typeface="Arial" charset="0"/>
                <a:cs typeface="Arial" charset="0"/>
              </a:rPr>
              <a:t> - </a:t>
            </a:r>
            <a:r>
              <a:rPr lang="it-IT" sz="2000" b="1" smtClean="0">
                <a:latin typeface="Arial" charset="0"/>
                <a:cs typeface="Arial" charset="0"/>
              </a:rPr>
              <a:t>Percorsi di istruzione e </a:t>
            </a:r>
            <a:br>
              <a:rPr lang="it-IT" sz="2000" b="1" smtClean="0">
                <a:latin typeface="Arial" charset="0"/>
                <a:cs typeface="Arial" charset="0"/>
              </a:rPr>
            </a:br>
            <a:r>
              <a:rPr lang="it-IT" sz="2000" b="1" smtClean="0">
                <a:solidFill>
                  <a:srgbClr val="00B050"/>
                </a:solidFill>
                <a:latin typeface="Arial" charset="0"/>
                <a:cs typeface="Arial" charset="0"/>
              </a:rPr>
              <a:t>Strumenti di flessibilità</a:t>
            </a:r>
            <a:br>
              <a:rPr lang="it-IT" sz="2000" b="1" smtClean="0">
                <a:solidFill>
                  <a:srgbClr val="00B050"/>
                </a:solidFill>
                <a:latin typeface="Arial" charset="0"/>
                <a:cs typeface="Arial" charset="0"/>
              </a:rPr>
            </a:br>
            <a:r>
              <a:rPr lang="it-IT" sz="2000" b="1" u="sng" smtClean="0">
                <a:solidFill>
                  <a:srgbClr val="FF0066"/>
                </a:solidFill>
                <a:latin typeface="Arial" charset="0"/>
                <a:cs typeface="Arial" charset="0"/>
              </a:rPr>
              <a:t> Declinare le specificità </a:t>
            </a:r>
            <a:r>
              <a:rPr lang="it-IT" sz="2000" b="1" smtClean="0">
                <a:solidFill>
                  <a:srgbClr val="00B050"/>
                </a:solidFill>
                <a:latin typeface="Arial" charset="0"/>
                <a:cs typeface="Arial" charset="0"/>
              </a:rPr>
              <a:t/>
            </a:r>
            <a:br>
              <a:rPr lang="it-IT" sz="2000" b="1" smtClean="0">
                <a:solidFill>
                  <a:srgbClr val="00B050"/>
                </a:solidFill>
                <a:latin typeface="Arial" charset="0"/>
                <a:cs typeface="Arial" charset="0"/>
              </a:rPr>
            </a:br>
            <a:endParaRPr lang="it-IT" sz="2000" b="1" smtClean="0">
              <a:solidFill>
                <a:srgbClr val="00B050"/>
              </a:solidFill>
              <a:latin typeface="Arial" charset="0"/>
              <a:cs typeface="Arial" charset="0"/>
            </a:endParaRPr>
          </a:p>
        </p:txBody>
      </p:sp>
      <p:sp>
        <p:nvSpPr>
          <p:cNvPr id="12291" name="Segnaposto contenuto 2"/>
          <p:cNvSpPr>
            <a:spLocks noGrp="1"/>
          </p:cNvSpPr>
          <p:nvPr>
            <p:ph idx="1"/>
          </p:nvPr>
        </p:nvSpPr>
        <p:spPr>
          <a:xfrm>
            <a:off x="500063" y="1214438"/>
            <a:ext cx="8186737" cy="4911725"/>
          </a:xfrm>
        </p:spPr>
        <p:txBody>
          <a:bodyPr/>
          <a:lstStyle/>
          <a:p>
            <a:pPr>
              <a:buFont typeface="Arial" charset="0"/>
              <a:buNone/>
            </a:pPr>
            <a:r>
              <a:rPr lang="en-US" sz="1600" smtClean="0"/>
              <a:t> </a:t>
            </a:r>
            <a:endParaRPr lang="it-IT" sz="1600" b="1" smtClean="0">
              <a:latin typeface="Arial" charset="0"/>
              <a:cs typeface="Arial" charset="0"/>
            </a:endParaRPr>
          </a:p>
          <a:p>
            <a:pPr algn="just"/>
            <a:r>
              <a:rPr lang="it-IT" sz="1800" b="1" u="sng" smtClean="0">
                <a:solidFill>
                  <a:srgbClr val="FF0000"/>
                </a:solidFill>
                <a:latin typeface="Arial" charset="0"/>
                <a:cs typeface="Arial" charset="0"/>
              </a:rPr>
              <a:t>I percorsi di istruzione sono progettati per unità di apprendimento</a:t>
            </a:r>
            <a:r>
              <a:rPr lang="it-IT" sz="1800" smtClean="0">
                <a:latin typeface="Arial" charset="0"/>
                <a:cs typeface="Arial" charset="0"/>
              </a:rPr>
              <a:t>, </a:t>
            </a:r>
            <a:r>
              <a:rPr lang="it-IT" sz="1800" b="1" smtClean="0">
                <a:latin typeface="Arial" charset="0"/>
                <a:cs typeface="Arial" charset="0"/>
              </a:rPr>
              <a:t>intese come insieme autonomamente significativo di conoscenze, abilità e competenze, correlate ai livelli e ai periodi didattici.</a:t>
            </a:r>
          </a:p>
          <a:p>
            <a:pPr algn="just"/>
            <a:endParaRPr lang="it-IT" sz="1800" smtClean="0">
              <a:latin typeface="Arial" charset="0"/>
              <a:cs typeface="Arial" charset="0"/>
            </a:endParaRPr>
          </a:p>
          <a:p>
            <a:pPr algn="just"/>
            <a:r>
              <a:rPr lang="it-IT" sz="1800" b="1" u="sng" smtClean="0">
                <a:latin typeface="Arial" charset="0"/>
                <a:cs typeface="Arial" charset="0"/>
              </a:rPr>
              <a:t>Tali unità di apprendimento  a) </a:t>
            </a:r>
            <a:r>
              <a:rPr lang="it-IT" sz="1800" b="1" u="sng" smtClean="0">
                <a:solidFill>
                  <a:srgbClr val="7030A0"/>
                </a:solidFill>
                <a:latin typeface="Arial" charset="0"/>
                <a:cs typeface="Arial" charset="0"/>
              </a:rPr>
              <a:t>sono realizzate per gruppi di livello </a:t>
            </a:r>
            <a:r>
              <a:rPr lang="it-IT" sz="1800" smtClean="0">
                <a:latin typeface="Arial" charset="0"/>
                <a:cs typeface="Arial" charset="0"/>
              </a:rPr>
              <a:t>relativi ai periodi didattici, che costituiscono il riferimento organizzativo per la costituzione delle classi e possono essere fruiti per ciascun livello anche in due anni scolastici; </a:t>
            </a:r>
            <a:r>
              <a:rPr lang="it-IT" sz="1800" b="1" smtClean="0">
                <a:solidFill>
                  <a:srgbClr val="0070C0"/>
                </a:solidFill>
                <a:latin typeface="Arial" charset="0"/>
                <a:cs typeface="Arial" charset="0"/>
              </a:rPr>
              <a:t>b) s</a:t>
            </a:r>
            <a:r>
              <a:rPr lang="it-IT" sz="1800" b="1" u="sng" smtClean="0">
                <a:solidFill>
                  <a:srgbClr val="0070C0"/>
                </a:solidFill>
                <a:latin typeface="Arial" charset="0"/>
                <a:cs typeface="Arial" charset="0"/>
              </a:rPr>
              <a:t>ono organizzate in modo da consentire la personalizzazione del percorso</a:t>
            </a:r>
            <a:r>
              <a:rPr lang="it-IT" sz="1800" smtClean="0">
                <a:latin typeface="Arial" charset="0"/>
                <a:cs typeface="Arial" charset="0"/>
              </a:rPr>
              <a:t>, sulla base di un </a:t>
            </a:r>
            <a:r>
              <a:rPr lang="it-IT" sz="1800" b="1" smtClean="0">
                <a:latin typeface="Arial" charset="0"/>
                <a:cs typeface="Arial" charset="0"/>
              </a:rPr>
              <a:t>Patto formativo individuale definito </a:t>
            </a:r>
            <a:r>
              <a:rPr lang="it-IT" sz="1800" smtClean="0">
                <a:latin typeface="Arial" charset="0"/>
                <a:cs typeface="Arial" charset="0"/>
              </a:rPr>
              <a:t>previo riconoscimento dei saperi e delle competenze formali, informali e non formali posseduti dall’adulto secondo i criteri generali e le modalità stabilite nelle linee guida di cui all’articolo 11, comma 10” (art. 5, comma 1, D.P.R. 263/12).</a:t>
            </a:r>
          </a:p>
          <a:p>
            <a:endParaRPr lang="it-IT" sz="1600" smtClean="0">
              <a:latin typeface="Arial" charset="0"/>
              <a:cs typeface="Arial" charset="0"/>
            </a:endParaRPr>
          </a:p>
        </p:txBody>
      </p:sp>
      <p:sp>
        <p:nvSpPr>
          <p:cNvPr id="4" name="Segnaposto numero diapositiva 3"/>
          <p:cNvSpPr>
            <a:spLocks noGrp="1"/>
          </p:cNvSpPr>
          <p:nvPr>
            <p:ph type="sldNum" sz="quarter" idx="12"/>
          </p:nvPr>
        </p:nvSpPr>
        <p:spPr/>
        <p:txBody>
          <a:bodyPr/>
          <a:lstStyle/>
          <a:p>
            <a:pPr>
              <a:defRPr/>
            </a:pPr>
            <a:fld id="{23F25813-F45C-40E4-A4E2-26109803E8BB}" type="slidenum">
              <a:rPr lang="it-IT" smtClean="0"/>
              <a:pPr>
                <a:defRPr/>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a:xfrm>
            <a:off x="428625" y="274638"/>
            <a:ext cx="8258175" cy="1082675"/>
          </a:xfrm>
        </p:spPr>
        <p:txBody>
          <a:bodyPr/>
          <a:lstStyle/>
          <a:p>
            <a:r>
              <a:rPr lang="it-IT" sz="2400" b="1" u="sng" smtClean="0">
                <a:solidFill>
                  <a:srgbClr val="00B050"/>
                </a:solidFill>
                <a:latin typeface="Arial" charset="0"/>
                <a:cs typeface="Arial" charset="0"/>
              </a:rPr>
              <a:t>B - </a:t>
            </a:r>
            <a:r>
              <a:rPr lang="it-IT" sz="2000" b="1" smtClean="0">
                <a:solidFill>
                  <a:srgbClr val="00B050"/>
                </a:solidFill>
                <a:latin typeface="Arial" charset="0"/>
                <a:cs typeface="Arial" charset="0"/>
              </a:rPr>
              <a:t>Percorsi di istruzione e </a:t>
            </a:r>
            <a:br>
              <a:rPr lang="it-IT" sz="2000" b="1" smtClean="0">
                <a:solidFill>
                  <a:srgbClr val="00B050"/>
                </a:solidFill>
                <a:latin typeface="Arial" charset="0"/>
                <a:cs typeface="Arial" charset="0"/>
              </a:rPr>
            </a:br>
            <a:r>
              <a:rPr lang="it-IT" sz="2000" b="1" smtClean="0">
                <a:solidFill>
                  <a:srgbClr val="00B050"/>
                </a:solidFill>
                <a:latin typeface="Arial" charset="0"/>
                <a:cs typeface="Arial" charset="0"/>
              </a:rPr>
              <a:t>Strumenti di flessibilità</a:t>
            </a:r>
            <a:br>
              <a:rPr lang="it-IT" sz="2000" b="1" smtClean="0">
                <a:solidFill>
                  <a:srgbClr val="00B050"/>
                </a:solidFill>
                <a:latin typeface="Arial" charset="0"/>
                <a:cs typeface="Arial" charset="0"/>
              </a:rPr>
            </a:br>
            <a:r>
              <a:rPr lang="it-IT" sz="2000" b="1" smtClean="0">
                <a:solidFill>
                  <a:srgbClr val="00B050"/>
                </a:solidFill>
                <a:latin typeface="Arial" charset="0"/>
                <a:cs typeface="Arial" charset="0"/>
              </a:rPr>
              <a:t> </a:t>
            </a:r>
            <a:r>
              <a:rPr lang="it-IT" sz="2000" b="1" u="sng" smtClean="0">
                <a:solidFill>
                  <a:srgbClr val="FF0066"/>
                </a:solidFill>
                <a:latin typeface="Arial" charset="0"/>
                <a:cs typeface="Arial" charset="0"/>
              </a:rPr>
              <a:t>Declinare le specificità </a:t>
            </a:r>
            <a:endParaRPr lang="it-IT" sz="2000" u="sng" smtClean="0">
              <a:solidFill>
                <a:srgbClr val="FF0066"/>
              </a:solidFill>
              <a:latin typeface="Arial" charset="0"/>
              <a:cs typeface="Arial" charset="0"/>
            </a:endParaRPr>
          </a:p>
        </p:txBody>
      </p:sp>
      <p:sp>
        <p:nvSpPr>
          <p:cNvPr id="13315" name="Segnaposto contenuto 2"/>
          <p:cNvSpPr>
            <a:spLocks noGrp="1"/>
          </p:cNvSpPr>
          <p:nvPr>
            <p:ph idx="1"/>
          </p:nvPr>
        </p:nvSpPr>
        <p:spPr>
          <a:xfrm>
            <a:off x="428625" y="1428750"/>
            <a:ext cx="8258175" cy="5143500"/>
          </a:xfrm>
        </p:spPr>
        <p:txBody>
          <a:bodyPr/>
          <a:lstStyle/>
          <a:p>
            <a:endParaRPr lang="it-IT" sz="2000" b="1" u="sng" smtClean="0">
              <a:solidFill>
                <a:srgbClr val="FF0000"/>
              </a:solidFill>
              <a:latin typeface="Arial" charset="0"/>
              <a:cs typeface="Arial" charset="0"/>
            </a:endParaRPr>
          </a:p>
          <a:p>
            <a:r>
              <a:rPr lang="it-IT" sz="2000" b="1" u="sng" smtClean="0">
                <a:solidFill>
                  <a:srgbClr val="FF0000"/>
                </a:solidFill>
                <a:latin typeface="Arial" charset="0"/>
                <a:cs typeface="Arial" charset="0"/>
              </a:rPr>
              <a:t>Per gruppo di livello si intende </a:t>
            </a:r>
            <a:r>
              <a:rPr lang="it-IT" sz="2000" smtClean="0">
                <a:latin typeface="Arial" charset="0"/>
                <a:cs typeface="Arial" charset="0"/>
              </a:rPr>
              <a:t>abitualmente in ambito didattico un gruppo di studenti omogeneo per le abilità e le capacità possedute.</a:t>
            </a:r>
          </a:p>
          <a:p>
            <a:pPr algn="just"/>
            <a:r>
              <a:rPr lang="it-IT" sz="2000" b="1" u="sng" smtClean="0">
                <a:solidFill>
                  <a:srgbClr val="0070C0"/>
                </a:solidFill>
                <a:latin typeface="Arial" charset="0"/>
                <a:cs typeface="Arial" charset="0"/>
              </a:rPr>
              <a:t>Didattica per gruppi flessibili </a:t>
            </a:r>
            <a:r>
              <a:rPr lang="it-IT" sz="2000" smtClean="0">
                <a:latin typeface="Arial" charset="0"/>
                <a:cs typeface="Arial" charset="0"/>
              </a:rPr>
              <a:t>che supera la tradizionale suddivisione degli studenti in classi e propone una didattica calibrata sulle capacità personali per garantire quella uguaglianza di opportunità che ( secondo i suoi fautori)  il modello pluralistico avrebbe garantito solo nella forma.</a:t>
            </a:r>
          </a:p>
          <a:p>
            <a:pPr algn="just"/>
            <a:r>
              <a:rPr lang="it-IT" sz="2000" b="1" u="sng" smtClean="0">
                <a:solidFill>
                  <a:srgbClr val="00B050"/>
                </a:solidFill>
                <a:latin typeface="Arial" charset="0"/>
                <a:cs typeface="Arial" charset="0"/>
              </a:rPr>
              <a:t>Gruppi omogenei per capacità, conoscenze e competenze </a:t>
            </a:r>
            <a:r>
              <a:rPr lang="it-IT" sz="2000" smtClean="0">
                <a:latin typeface="Arial" charset="0"/>
                <a:cs typeface="Arial" charset="0"/>
              </a:rPr>
              <a:t>in modo tale da programmare attività più specifiche e mirate (ciò garantirebbe allo stesso tempo proposte didattiche adeguate a valorizzare gli alunni eccellenti e a far diminuire il numero dei fallimenti scolastici). </a:t>
            </a:r>
          </a:p>
        </p:txBody>
      </p:sp>
      <p:sp>
        <p:nvSpPr>
          <p:cNvPr id="4" name="Segnaposto numero diapositiva 3"/>
          <p:cNvSpPr>
            <a:spLocks noGrp="1"/>
          </p:cNvSpPr>
          <p:nvPr>
            <p:ph type="sldNum" sz="quarter" idx="12"/>
          </p:nvPr>
        </p:nvSpPr>
        <p:spPr/>
        <p:txBody>
          <a:bodyPr/>
          <a:lstStyle/>
          <a:p>
            <a:pPr>
              <a:defRPr/>
            </a:pPr>
            <a:fld id="{DD211301-4D12-4798-8DF9-56E42AD01200}" type="slidenum">
              <a:rPr lang="it-IT" smtClean="0"/>
              <a:pPr>
                <a:defRPr/>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r>
              <a:rPr lang="it-IT" sz="2400" b="1" u="sng" smtClean="0">
                <a:solidFill>
                  <a:srgbClr val="00B050"/>
                </a:solidFill>
                <a:latin typeface="Arial" charset="0"/>
                <a:cs typeface="Arial" charset="0"/>
              </a:rPr>
              <a:t>B</a:t>
            </a:r>
            <a:r>
              <a:rPr lang="it-IT" sz="1800" b="1" smtClean="0">
                <a:solidFill>
                  <a:srgbClr val="00B050"/>
                </a:solidFill>
                <a:latin typeface="Arial" charset="0"/>
                <a:cs typeface="Arial" charset="0"/>
              </a:rPr>
              <a:t> - </a:t>
            </a:r>
            <a:r>
              <a:rPr lang="it-IT" sz="2000" b="1" smtClean="0">
                <a:solidFill>
                  <a:srgbClr val="00B050"/>
                </a:solidFill>
                <a:latin typeface="Arial" charset="0"/>
                <a:cs typeface="Arial" charset="0"/>
              </a:rPr>
              <a:t>Percorsi di istruzione e </a:t>
            </a:r>
            <a:br>
              <a:rPr lang="it-IT" sz="2000" b="1" smtClean="0">
                <a:solidFill>
                  <a:srgbClr val="00B050"/>
                </a:solidFill>
                <a:latin typeface="Arial" charset="0"/>
                <a:cs typeface="Arial" charset="0"/>
              </a:rPr>
            </a:br>
            <a:r>
              <a:rPr lang="it-IT" sz="2000" b="1" smtClean="0">
                <a:solidFill>
                  <a:srgbClr val="00B050"/>
                </a:solidFill>
                <a:latin typeface="Arial" charset="0"/>
                <a:cs typeface="Arial" charset="0"/>
              </a:rPr>
              <a:t>Strumenti di flessibilità</a:t>
            </a:r>
            <a:br>
              <a:rPr lang="it-IT" sz="2000" b="1" smtClean="0">
                <a:solidFill>
                  <a:srgbClr val="00B050"/>
                </a:solidFill>
                <a:latin typeface="Arial" charset="0"/>
                <a:cs typeface="Arial" charset="0"/>
              </a:rPr>
            </a:br>
            <a:r>
              <a:rPr lang="it-IT" sz="2000" b="1" u="sng" smtClean="0">
                <a:solidFill>
                  <a:srgbClr val="FF0066"/>
                </a:solidFill>
                <a:latin typeface="Arial" charset="0"/>
                <a:cs typeface="Arial" charset="0"/>
              </a:rPr>
              <a:t> Declinare le specificità </a:t>
            </a:r>
            <a:endParaRPr lang="it-IT" sz="2000" u="sng" smtClean="0">
              <a:solidFill>
                <a:srgbClr val="FF0066"/>
              </a:solidFill>
              <a:latin typeface="Arial" charset="0"/>
              <a:cs typeface="Arial" charset="0"/>
            </a:endParaRPr>
          </a:p>
        </p:txBody>
      </p:sp>
      <p:sp>
        <p:nvSpPr>
          <p:cNvPr id="14339" name="Segnaposto contenuto 2"/>
          <p:cNvSpPr>
            <a:spLocks noGrp="1"/>
          </p:cNvSpPr>
          <p:nvPr>
            <p:ph idx="1"/>
          </p:nvPr>
        </p:nvSpPr>
        <p:spPr>
          <a:xfrm>
            <a:off x="785813" y="1428750"/>
            <a:ext cx="7929562" cy="5143500"/>
          </a:xfrm>
        </p:spPr>
        <p:txBody>
          <a:bodyPr/>
          <a:lstStyle/>
          <a:p>
            <a:pPr lvl="3" algn="ctr"/>
            <a:r>
              <a:rPr lang="it-IT" b="1" u="sng" smtClean="0">
                <a:solidFill>
                  <a:srgbClr val="FF0000"/>
                </a:solidFill>
                <a:latin typeface="Arial" charset="0"/>
                <a:cs typeface="Arial" charset="0"/>
              </a:rPr>
              <a:t>Le obiezioni che questa ipotesi solleva : </a:t>
            </a:r>
          </a:p>
          <a:p>
            <a:r>
              <a:rPr lang="it-IT" sz="2000" b="1" u="sng" smtClean="0">
                <a:solidFill>
                  <a:srgbClr val="0070C0"/>
                </a:solidFill>
                <a:latin typeface="Arial" charset="0"/>
                <a:cs typeface="Arial" charset="0"/>
              </a:rPr>
              <a:t>il carattere esclusivo dell’ambito cognitivo </a:t>
            </a:r>
            <a:r>
              <a:rPr lang="it-IT" sz="2000" smtClean="0">
                <a:latin typeface="Arial" charset="0"/>
                <a:cs typeface="Arial" charset="0"/>
              </a:rPr>
              <a:t>come criterio per la costituzione dei gruppi di livello.</a:t>
            </a:r>
          </a:p>
          <a:p>
            <a:pPr algn="just"/>
            <a:r>
              <a:rPr lang="it-IT" sz="2000" b="1" u="sng" smtClean="0">
                <a:solidFill>
                  <a:srgbClr val="E41C3D"/>
                </a:solidFill>
                <a:latin typeface="Arial" charset="0"/>
                <a:cs typeface="Arial" charset="0"/>
              </a:rPr>
              <a:t>La complessità dell’esperienza scolastica </a:t>
            </a:r>
            <a:r>
              <a:rPr lang="it-IT" sz="2000" smtClean="0">
                <a:latin typeface="Arial" charset="0"/>
                <a:cs typeface="Arial" charset="0"/>
              </a:rPr>
              <a:t>che non può essere codificata in standard di prestazione (nessuno considera la variabile comunicativo-relazionale nella definizione di un gruppo di livello). </a:t>
            </a:r>
          </a:p>
          <a:p>
            <a:pPr algn="just"/>
            <a:r>
              <a:rPr lang="it-IT" sz="2000" b="1" u="sng" smtClean="0">
                <a:solidFill>
                  <a:srgbClr val="7030A0"/>
                </a:solidFill>
                <a:latin typeface="Arial" charset="0"/>
                <a:cs typeface="Arial" charset="0"/>
              </a:rPr>
              <a:t>La drastica semplificazione della relazione di insegnamento-apprendimento</a:t>
            </a:r>
            <a:r>
              <a:rPr lang="it-IT" sz="2000" smtClean="0">
                <a:latin typeface="Arial" charset="0"/>
                <a:cs typeface="Arial" charset="0"/>
              </a:rPr>
              <a:t> ridotta a una procedura tecnica di acquisizione di conoscenze escludendo/subordinando una progettualità che si riferisca alla dimensione socio-affettiva</a:t>
            </a:r>
          </a:p>
          <a:p>
            <a:r>
              <a:rPr lang="it-IT" sz="2000" b="1" u="sng" smtClean="0">
                <a:solidFill>
                  <a:srgbClr val="FF0066"/>
                </a:solidFill>
                <a:latin typeface="Arial" charset="0"/>
                <a:cs typeface="Arial" charset="0"/>
              </a:rPr>
              <a:t>La  cristallizzazione delle differenze individuali in gruppi di appartenenza</a:t>
            </a:r>
            <a:r>
              <a:rPr lang="it-IT" sz="2000" smtClean="0">
                <a:solidFill>
                  <a:srgbClr val="FF0066"/>
                </a:solidFill>
                <a:latin typeface="Arial" charset="0"/>
                <a:cs typeface="Arial" charset="0"/>
              </a:rPr>
              <a:t> </a:t>
            </a:r>
            <a:r>
              <a:rPr lang="it-IT" sz="2000" smtClean="0">
                <a:latin typeface="Arial" charset="0"/>
                <a:cs typeface="Arial" charset="0"/>
              </a:rPr>
              <a:t>che condizionano a priori non solo il processo di acquisizione delle conoscenze ma anche la strutturazione dell’identità</a:t>
            </a:r>
          </a:p>
        </p:txBody>
      </p:sp>
      <p:sp>
        <p:nvSpPr>
          <p:cNvPr id="4" name="Segnaposto numero diapositiva 3"/>
          <p:cNvSpPr>
            <a:spLocks noGrp="1"/>
          </p:cNvSpPr>
          <p:nvPr>
            <p:ph type="sldNum" sz="quarter" idx="12"/>
          </p:nvPr>
        </p:nvSpPr>
        <p:spPr/>
        <p:txBody>
          <a:bodyPr/>
          <a:lstStyle/>
          <a:p>
            <a:pPr>
              <a:defRPr/>
            </a:pPr>
            <a:fld id="{5B53345E-2804-44A1-B5E2-47CBC60AA09D}" type="slidenum">
              <a:rPr lang="it-IT" smtClean="0"/>
              <a:pPr>
                <a:defRPr/>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r>
              <a:rPr lang="it-IT" sz="2400" b="1" u="sng" smtClean="0">
                <a:solidFill>
                  <a:srgbClr val="00B050"/>
                </a:solidFill>
                <a:latin typeface="Arial" charset="0"/>
                <a:cs typeface="Arial" charset="0"/>
              </a:rPr>
              <a:t>B </a:t>
            </a:r>
            <a:r>
              <a:rPr lang="it-IT" sz="1800" b="1" smtClean="0">
                <a:solidFill>
                  <a:srgbClr val="00B050"/>
                </a:solidFill>
                <a:latin typeface="Arial" charset="0"/>
                <a:cs typeface="Arial" charset="0"/>
              </a:rPr>
              <a:t>- </a:t>
            </a:r>
            <a:r>
              <a:rPr lang="it-IT" sz="2000" b="1" smtClean="0">
                <a:solidFill>
                  <a:srgbClr val="00B050"/>
                </a:solidFill>
                <a:latin typeface="Arial" charset="0"/>
                <a:cs typeface="Arial" charset="0"/>
              </a:rPr>
              <a:t>Percorsi di istruzione e </a:t>
            </a:r>
            <a:br>
              <a:rPr lang="it-IT" sz="2000" b="1" smtClean="0">
                <a:solidFill>
                  <a:srgbClr val="00B050"/>
                </a:solidFill>
                <a:latin typeface="Arial" charset="0"/>
                <a:cs typeface="Arial" charset="0"/>
              </a:rPr>
            </a:br>
            <a:r>
              <a:rPr lang="it-IT" sz="2000" b="1" smtClean="0">
                <a:solidFill>
                  <a:srgbClr val="00B050"/>
                </a:solidFill>
                <a:latin typeface="Arial" charset="0"/>
                <a:cs typeface="Arial" charset="0"/>
              </a:rPr>
              <a:t>Strumenti di flessibilità</a:t>
            </a:r>
            <a:br>
              <a:rPr lang="it-IT" sz="2000" b="1" smtClean="0">
                <a:solidFill>
                  <a:srgbClr val="00B050"/>
                </a:solidFill>
                <a:latin typeface="Arial" charset="0"/>
                <a:cs typeface="Arial" charset="0"/>
              </a:rPr>
            </a:br>
            <a:r>
              <a:rPr lang="it-IT" sz="2000" b="1" smtClean="0">
                <a:solidFill>
                  <a:srgbClr val="00B050"/>
                </a:solidFill>
                <a:latin typeface="Arial" charset="0"/>
                <a:cs typeface="Arial" charset="0"/>
              </a:rPr>
              <a:t> </a:t>
            </a:r>
            <a:r>
              <a:rPr lang="it-IT" sz="2000" b="1" u="sng" smtClean="0">
                <a:solidFill>
                  <a:srgbClr val="FF0066"/>
                </a:solidFill>
                <a:latin typeface="Arial" charset="0"/>
                <a:cs typeface="Arial" charset="0"/>
              </a:rPr>
              <a:t>Declinare le specificità </a:t>
            </a:r>
            <a:endParaRPr lang="it-IT" sz="2000" u="sng" smtClean="0">
              <a:solidFill>
                <a:srgbClr val="FF0066"/>
              </a:solidFill>
              <a:latin typeface="Arial" charset="0"/>
              <a:cs typeface="Arial" charset="0"/>
            </a:endParaRPr>
          </a:p>
        </p:txBody>
      </p:sp>
      <p:sp>
        <p:nvSpPr>
          <p:cNvPr id="15363" name="Segnaposto contenuto 2"/>
          <p:cNvSpPr>
            <a:spLocks noGrp="1"/>
          </p:cNvSpPr>
          <p:nvPr>
            <p:ph idx="1"/>
          </p:nvPr>
        </p:nvSpPr>
        <p:spPr>
          <a:xfrm>
            <a:off x="357188" y="1600200"/>
            <a:ext cx="8329612" cy="5114925"/>
          </a:xfrm>
        </p:spPr>
        <p:txBody>
          <a:bodyPr/>
          <a:lstStyle/>
          <a:p>
            <a:pPr algn="ctr">
              <a:buFont typeface="Arial" charset="0"/>
              <a:buNone/>
            </a:pPr>
            <a:r>
              <a:rPr lang="it-IT" sz="2000" b="1" smtClean="0">
                <a:latin typeface="Arial" charset="0"/>
                <a:cs typeface="Arial" charset="0"/>
              </a:rPr>
              <a:t>L’organizzazione della didattica per gruppi di livello in carcere è </a:t>
            </a:r>
            <a:r>
              <a:rPr lang="it-IT" sz="2000" b="1" u="sng" smtClean="0">
                <a:latin typeface="Arial" charset="0"/>
                <a:cs typeface="Arial" charset="0"/>
              </a:rPr>
              <a:t>difficilmente praticabile  </a:t>
            </a:r>
            <a:r>
              <a:rPr lang="it-IT" sz="2000" smtClean="0">
                <a:latin typeface="Arial" charset="0"/>
                <a:cs typeface="Arial" charset="0"/>
              </a:rPr>
              <a:t>:</a:t>
            </a:r>
          </a:p>
          <a:p>
            <a:pPr>
              <a:buFont typeface="Arial" charset="0"/>
              <a:buNone/>
            </a:pPr>
            <a:r>
              <a:rPr lang="it-IT" sz="2000" b="1" u="sng" smtClean="0">
                <a:solidFill>
                  <a:srgbClr val="FF0000"/>
                </a:solidFill>
                <a:latin typeface="Arial" charset="0"/>
                <a:cs typeface="Arial" charset="0"/>
              </a:rPr>
              <a:t>Le </a:t>
            </a:r>
            <a:r>
              <a:rPr lang="it-IT" sz="2000" b="1" i="1" u="sng" smtClean="0">
                <a:solidFill>
                  <a:srgbClr val="FF0000"/>
                </a:solidFill>
                <a:latin typeface="Arial" charset="0"/>
                <a:cs typeface="Arial" charset="0"/>
              </a:rPr>
              <a:t>marcate differenze tra gli studenti</a:t>
            </a:r>
            <a:r>
              <a:rPr lang="it-IT" sz="2000" smtClean="0">
                <a:latin typeface="Arial" charset="0"/>
                <a:cs typeface="Arial" charset="0"/>
              </a:rPr>
              <a:t>. </a:t>
            </a:r>
            <a:r>
              <a:rPr lang="it-IT" sz="1800" smtClean="0">
                <a:latin typeface="Arial" charset="0"/>
                <a:cs typeface="Arial" charset="0"/>
              </a:rPr>
              <a:t>Gli insegnanti si trovano in classe persone diversissime tra loro e devono trovare un comune denominatore. I livelli culturali, l'estrazione sociale e geografica, le competenze, l'età, i percorsi scolastici, le tipologie caratteriali e dei reati commessi sono incredibilmente disomogenei</a:t>
            </a:r>
            <a:r>
              <a:rPr lang="it-IT" sz="2000" smtClean="0">
                <a:latin typeface="Arial" charset="0"/>
                <a:cs typeface="Arial" charset="0"/>
              </a:rPr>
              <a:t>.</a:t>
            </a:r>
          </a:p>
          <a:p>
            <a:pPr>
              <a:buFont typeface="Arial" charset="0"/>
              <a:buNone/>
            </a:pPr>
            <a:r>
              <a:rPr lang="it-IT" sz="2000" b="1" u="sng" smtClean="0">
                <a:solidFill>
                  <a:srgbClr val="0070C0"/>
                </a:solidFill>
                <a:latin typeface="Arial" charset="0"/>
                <a:cs typeface="Arial" charset="0"/>
              </a:rPr>
              <a:t>L’</a:t>
            </a:r>
            <a:r>
              <a:rPr lang="it-IT" sz="2000" b="1" i="1" u="sng" smtClean="0">
                <a:solidFill>
                  <a:srgbClr val="0070C0"/>
                </a:solidFill>
                <a:latin typeface="Arial" charset="0"/>
                <a:cs typeface="Arial" charset="0"/>
              </a:rPr>
              <a:t>alta</a:t>
            </a:r>
            <a:r>
              <a:rPr lang="it-IT" sz="2000" b="1" u="sng" smtClean="0">
                <a:solidFill>
                  <a:srgbClr val="0070C0"/>
                </a:solidFill>
                <a:latin typeface="Arial" charset="0"/>
                <a:cs typeface="Arial" charset="0"/>
              </a:rPr>
              <a:t> </a:t>
            </a:r>
            <a:r>
              <a:rPr lang="it-IT" sz="2000" b="1" i="1" u="sng" smtClean="0">
                <a:solidFill>
                  <a:srgbClr val="0070C0"/>
                </a:solidFill>
                <a:latin typeface="Arial" charset="0"/>
                <a:cs typeface="Arial" charset="0"/>
              </a:rPr>
              <a:t>percentuale di abbandono</a:t>
            </a:r>
            <a:r>
              <a:rPr lang="it-IT" sz="2000" b="1" u="sng" smtClean="0">
                <a:solidFill>
                  <a:srgbClr val="0070C0"/>
                </a:solidFill>
                <a:latin typeface="Arial" charset="0"/>
                <a:cs typeface="Arial" charset="0"/>
              </a:rPr>
              <a:t> </a:t>
            </a:r>
            <a:r>
              <a:rPr lang="it-IT" sz="1800" smtClean="0">
                <a:latin typeface="Arial" charset="0"/>
                <a:cs typeface="Arial" charset="0"/>
              </a:rPr>
              <a:t>tra gli studenti. L’abbandono è dovuto alla perdita di interesse, al trasferimento da carcere a carcere, alla partecipazione ai processi, all’incompatibilità con gli orari imposti dal carcere o con altre attività considerate più convenienti, alla scarcerazione ed alla malattia.</a:t>
            </a:r>
          </a:p>
          <a:p>
            <a:pPr algn="just"/>
            <a:r>
              <a:rPr lang="it-IT" sz="2000" b="1" u="sng" smtClean="0">
                <a:solidFill>
                  <a:srgbClr val="FF0066"/>
                </a:solidFill>
                <a:latin typeface="Arial" charset="0"/>
                <a:cs typeface="Arial" charset="0"/>
              </a:rPr>
              <a:t>La </a:t>
            </a:r>
            <a:r>
              <a:rPr lang="it-IT" sz="2000" b="1" i="1" u="sng" smtClean="0">
                <a:solidFill>
                  <a:srgbClr val="FF0066"/>
                </a:solidFill>
                <a:latin typeface="Arial" charset="0"/>
                <a:cs typeface="Arial" charset="0"/>
              </a:rPr>
              <a:t>carenza di spazi</a:t>
            </a:r>
            <a:r>
              <a:rPr lang="it-IT" sz="2000" smtClean="0">
                <a:solidFill>
                  <a:srgbClr val="FF0066"/>
                </a:solidFill>
                <a:latin typeface="Arial" charset="0"/>
                <a:cs typeface="Arial" charset="0"/>
              </a:rPr>
              <a:t>. </a:t>
            </a:r>
            <a:r>
              <a:rPr lang="it-IT" sz="1800" smtClean="0">
                <a:latin typeface="Arial" charset="0"/>
                <a:cs typeface="Arial" charset="0"/>
              </a:rPr>
              <a:t>È il problema cronico di quasi tutte le scuole in ‘galera’. Nei reparti dove ha sede una scuola ci si contendono gli spazi angusti per poter aprire una nuova aula e farla funzionare. Spesso vengono svolte attività a rotazione. </a:t>
            </a:r>
          </a:p>
          <a:p>
            <a:pPr>
              <a:buFont typeface="Arial" charset="0"/>
              <a:buNone/>
            </a:pPr>
            <a:endParaRPr lang="it-IT" sz="2000" smtClean="0">
              <a:latin typeface="Arial" charset="0"/>
              <a:cs typeface="Arial" charset="0"/>
            </a:endParaRPr>
          </a:p>
          <a:p>
            <a:pPr>
              <a:buFont typeface="Arial" charset="0"/>
              <a:buNone/>
            </a:pPr>
            <a:endParaRPr lang="it-IT" sz="2000" smtClean="0">
              <a:latin typeface="Arial" charset="0"/>
              <a:cs typeface="Arial" charset="0"/>
            </a:endParaRPr>
          </a:p>
        </p:txBody>
      </p:sp>
      <p:sp>
        <p:nvSpPr>
          <p:cNvPr id="4" name="Segnaposto numero diapositiva 3"/>
          <p:cNvSpPr>
            <a:spLocks noGrp="1"/>
          </p:cNvSpPr>
          <p:nvPr>
            <p:ph type="sldNum" sz="quarter" idx="12"/>
          </p:nvPr>
        </p:nvSpPr>
        <p:spPr/>
        <p:txBody>
          <a:bodyPr/>
          <a:lstStyle/>
          <a:p>
            <a:pPr>
              <a:defRPr/>
            </a:pPr>
            <a:fld id="{42016A36-07A7-4906-B5B3-E485304E398C}" type="slidenum">
              <a:rPr lang="it-IT" smtClean="0"/>
              <a:pPr>
                <a:defRPr/>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r>
              <a:rPr lang="it-IT" sz="2400" b="1" smtClean="0">
                <a:solidFill>
                  <a:srgbClr val="7030A0"/>
                </a:solidFill>
                <a:latin typeface="Arial" charset="0"/>
                <a:cs typeface="Arial" charset="0"/>
              </a:rPr>
              <a:t>C- Attuazione del diritto allo studio in carcere</a:t>
            </a:r>
            <a:br>
              <a:rPr lang="it-IT" sz="2400" b="1" smtClean="0">
                <a:solidFill>
                  <a:srgbClr val="7030A0"/>
                </a:solidFill>
                <a:latin typeface="Arial" charset="0"/>
                <a:cs typeface="Arial" charset="0"/>
              </a:rPr>
            </a:br>
            <a:r>
              <a:rPr lang="it-IT" sz="2400" b="1" smtClean="0">
                <a:solidFill>
                  <a:srgbClr val="7030A0"/>
                </a:solidFill>
                <a:latin typeface="Arial" charset="0"/>
                <a:cs typeface="Arial" charset="0"/>
              </a:rPr>
              <a:t>e piena esigibilità di tale diritto </a:t>
            </a:r>
          </a:p>
        </p:txBody>
      </p:sp>
      <p:sp>
        <p:nvSpPr>
          <p:cNvPr id="16387" name="Segnaposto contenuto 2"/>
          <p:cNvSpPr>
            <a:spLocks noGrp="1"/>
          </p:cNvSpPr>
          <p:nvPr>
            <p:ph idx="1"/>
          </p:nvPr>
        </p:nvSpPr>
        <p:spPr>
          <a:xfrm>
            <a:off x="468313" y="1600200"/>
            <a:ext cx="8218487" cy="4781550"/>
          </a:xfrm>
        </p:spPr>
        <p:txBody>
          <a:bodyPr/>
          <a:lstStyle/>
          <a:p>
            <a:pPr algn="just"/>
            <a:r>
              <a:rPr lang="it-IT" sz="2000" b="1" smtClean="0">
                <a:solidFill>
                  <a:srgbClr val="FF0066"/>
                </a:solidFill>
                <a:latin typeface="Arial" charset="0"/>
                <a:cs typeface="Arial" charset="0"/>
              </a:rPr>
              <a:t>Istituzione dei CTP ( CPIA) e del primo biennio delle scuole superiori in tutte le strutture penitenziarie. </a:t>
            </a:r>
            <a:r>
              <a:rPr lang="it-IT" sz="2000" b="1" u="sng" smtClean="0">
                <a:solidFill>
                  <a:srgbClr val="FF0066"/>
                </a:solidFill>
                <a:latin typeface="Arial" charset="0"/>
                <a:cs typeface="Arial" charset="0"/>
              </a:rPr>
              <a:t>Il nesso tra devianza e bassa scolarizzazione </a:t>
            </a:r>
            <a:r>
              <a:rPr lang="it-IT" sz="2000" b="1" smtClean="0">
                <a:solidFill>
                  <a:srgbClr val="FF0066"/>
                </a:solidFill>
                <a:latin typeface="Arial" charset="0"/>
                <a:cs typeface="Arial" charset="0"/>
              </a:rPr>
              <a:t>deve rendere in tutta la sua drammatica evidenza l’urgenza dell’ampliamento dell’istruzione in carcere anche in relazione all’attuazione dei percorsi di formazione del nuovo sistema scolastico integrato.</a:t>
            </a:r>
          </a:p>
          <a:p>
            <a:pPr algn="just"/>
            <a:r>
              <a:rPr lang="it-IT" sz="2000" b="1" smtClean="0">
                <a:solidFill>
                  <a:srgbClr val="00B050"/>
                </a:solidFill>
                <a:latin typeface="Arial" charset="0"/>
                <a:cs typeface="Arial" charset="0"/>
              </a:rPr>
              <a:t>Salvaguardia dell’unitarietà dell’insegnamento/apprendimento del biennio che deve continuare  a svolgere la propria offerta formativa anche per la parte relativa al “ Conseguimento della certificazione attestante l’acquisizione delle competenze connesse all’adempimento dell’obbligo di istruzione ”.</a:t>
            </a:r>
          </a:p>
          <a:p>
            <a:pPr algn="just"/>
            <a:r>
              <a:rPr lang="it-IT" sz="2000" b="1" smtClean="0">
                <a:solidFill>
                  <a:srgbClr val="0070C0"/>
                </a:solidFill>
                <a:latin typeface="Arial" charset="0"/>
                <a:cs typeface="Arial" charset="0"/>
              </a:rPr>
              <a:t>Diffusione dell’intero corso di studi di istruzione superiore nella durata quinquennale nelle istituzioni penitenziarie di riferimento.</a:t>
            </a:r>
          </a:p>
          <a:p>
            <a:endParaRPr lang="it-IT" sz="2000" b="1" smtClean="0">
              <a:solidFill>
                <a:srgbClr val="0070C0"/>
              </a:solidFill>
            </a:endParaRPr>
          </a:p>
          <a:p>
            <a:endParaRPr lang="it-IT" sz="2000" smtClean="0"/>
          </a:p>
        </p:txBody>
      </p:sp>
      <p:sp>
        <p:nvSpPr>
          <p:cNvPr id="4" name="Segnaposto numero diapositiva 3"/>
          <p:cNvSpPr>
            <a:spLocks noGrp="1"/>
          </p:cNvSpPr>
          <p:nvPr>
            <p:ph type="sldNum" sz="quarter" idx="12"/>
          </p:nvPr>
        </p:nvSpPr>
        <p:spPr/>
        <p:txBody>
          <a:bodyPr/>
          <a:lstStyle/>
          <a:p>
            <a:pPr>
              <a:defRPr/>
            </a:pPr>
            <a:fld id="{08EDD1B8-3E20-48FF-BAAA-BC281D360FF3}" type="slidenum">
              <a:rPr lang="it-IT" smtClean="0"/>
              <a:pPr>
                <a:defRPr/>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a:xfrm>
            <a:off x="571500" y="274638"/>
            <a:ext cx="8115300" cy="725487"/>
          </a:xfrm>
        </p:spPr>
        <p:txBody>
          <a:bodyPr/>
          <a:lstStyle/>
          <a:p>
            <a:r>
              <a:rPr lang="it-IT" sz="2400" b="1" smtClean="0">
                <a:latin typeface="Arial" charset="0"/>
                <a:cs typeface="Arial" charset="0"/>
              </a:rPr>
              <a:t/>
            </a:r>
            <a:br>
              <a:rPr lang="it-IT" sz="2400" b="1" smtClean="0">
                <a:latin typeface="Arial" charset="0"/>
                <a:cs typeface="Arial" charset="0"/>
              </a:rPr>
            </a:br>
            <a:r>
              <a:rPr lang="it-IT" sz="2400" b="1" u="sng" smtClean="0">
                <a:solidFill>
                  <a:srgbClr val="FF0000"/>
                </a:solidFill>
                <a:latin typeface="Arial" charset="0"/>
                <a:cs typeface="Arial" charset="0"/>
              </a:rPr>
              <a:t>Lo sbilanciamento dei CPIA</a:t>
            </a:r>
            <a:r>
              <a:rPr lang="it-IT" sz="2400" b="1" smtClean="0">
                <a:latin typeface="Arial" charset="0"/>
                <a:cs typeface="Arial" charset="0"/>
              </a:rPr>
              <a:t/>
            </a:r>
            <a:br>
              <a:rPr lang="it-IT" sz="2400" b="1" smtClean="0">
                <a:latin typeface="Arial" charset="0"/>
                <a:cs typeface="Arial" charset="0"/>
              </a:rPr>
            </a:br>
            <a:r>
              <a:rPr lang="it-IT" sz="2400" b="1" smtClean="0">
                <a:latin typeface="Arial" charset="0"/>
                <a:cs typeface="Arial" charset="0"/>
              </a:rPr>
              <a:t>Attività della Rete Territoriale di Servizio. </a:t>
            </a:r>
            <a:r>
              <a:rPr lang="it-IT" sz="2400" smtClean="0">
                <a:latin typeface="Arial" charset="0"/>
                <a:cs typeface="Arial" charset="0"/>
              </a:rPr>
              <a:t/>
            </a:r>
            <a:br>
              <a:rPr lang="it-IT" sz="2400" smtClean="0">
                <a:latin typeface="Arial" charset="0"/>
                <a:cs typeface="Arial" charset="0"/>
              </a:rPr>
            </a:br>
            <a:endParaRPr lang="it-IT" sz="2400" smtClean="0">
              <a:latin typeface="Arial" charset="0"/>
              <a:cs typeface="Arial" charset="0"/>
            </a:endParaRPr>
          </a:p>
        </p:txBody>
      </p:sp>
      <p:sp>
        <p:nvSpPr>
          <p:cNvPr id="17411" name="Segnaposto contenuto 2"/>
          <p:cNvSpPr>
            <a:spLocks noGrp="1"/>
          </p:cNvSpPr>
          <p:nvPr>
            <p:ph idx="1"/>
          </p:nvPr>
        </p:nvSpPr>
        <p:spPr>
          <a:xfrm>
            <a:off x="428625" y="1285875"/>
            <a:ext cx="8258175" cy="5214938"/>
          </a:xfrm>
        </p:spPr>
        <p:txBody>
          <a:bodyPr/>
          <a:lstStyle/>
          <a:p>
            <a:pPr algn="just"/>
            <a:r>
              <a:rPr lang="it-IT" sz="2000" b="1" u="sng" smtClean="0">
                <a:solidFill>
                  <a:srgbClr val="0070C0"/>
                </a:solidFill>
                <a:latin typeface="Arial" charset="0"/>
                <a:cs typeface="Arial" charset="0"/>
              </a:rPr>
              <a:t>Il CPIA</a:t>
            </a:r>
            <a:r>
              <a:rPr lang="it-IT" sz="2000" b="1" smtClean="0">
                <a:solidFill>
                  <a:srgbClr val="0070C0"/>
                </a:solidFill>
                <a:latin typeface="Arial" charset="0"/>
                <a:cs typeface="Arial" charset="0"/>
              </a:rPr>
              <a:t>, in quanto rete territoriale di servizio, </a:t>
            </a:r>
            <a:r>
              <a:rPr lang="it-IT" sz="2000" b="1" u="sng" smtClean="0">
                <a:solidFill>
                  <a:srgbClr val="0070C0"/>
                </a:solidFill>
                <a:latin typeface="Arial" charset="0"/>
                <a:cs typeface="Arial" charset="0"/>
              </a:rPr>
              <a:t>svolge</a:t>
            </a:r>
            <a:r>
              <a:rPr lang="it-IT" sz="2000" b="1" smtClean="0">
                <a:solidFill>
                  <a:srgbClr val="0070C0"/>
                </a:solidFill>
                <a:latin typeface="Arial" charset="0"/>
                <a:cs typeface="Arial" charset="0"/>
              </a:rPr>
              <a:t> non solo le attività di istruzione, ma </a:t>
            </a:r>
            <a:r>
              <a:rPr lang="it-IT" sz="2000" b="1" u="sng" smtClean="0">
                <a:solidFill>
                  <a:srgbClr val="0070C0"/>
                </a:solidFill>
                <a:latin typeface="Arial" charset="0"/>
                <a:cs typeface="Arial" charset="0"/>
              </a:rPr>
              <a:t>anche attività di Ricerca</a:t>
            </a:r>
            <a:r>
              <a:rPr lang="it-IT" sz="2000" b="1" smtClean="0">
                <a:solidFill>
                  <a:srgbClr val="0070C0"/>
                </a:solidFill>
                <a:latin typeface="Arial" charset="0"/>
                <a:cs typeface="Arial" charset="0"/>
              </a:rPr>
              <a:t>, Sperimentazione e Sviluppo (RS&amp;S) in materia di istruzione degli adulti</a:t>
            </a:r>
          </a:p>
          <a:p>
            <a:pPr algn="just"/>
            <a:endParaRPr lang="it-IT" sz="2000" b="1" smtClean="0">
              <a:solidFill>
                <a:srgbClr val="0070C0"/>
              </a:solidFill>
              <a:latin typeface="Arial" charset="0"/>
              <a:cs typeface="Arial" charset="0"/>
            </a:endParaRPr>
          </a:p>
          <a:p>
            <a:pPr algn="just"/>
            <a:r>
              <a:rPr lang="it-IT" sz="2000" b="1" smtClean="0">
                <a:solidFill>
                  <a:srgbClr val="FF0066"/>
                </a:solidFill>
                <a:latin typeface="Arial" charset="0"/>
                <a:cs typeface="Arial" charset="0"/>
              </a:rPr>
              <a:t>Tale configurazione caratterizza il CPIA quale luogo funzionale allo sviluppo di quel “triangolo della conoscenza” (istruzione, ricerca, innovazione) più volte richiamato in sede europea.</a:t>
            </a:r>
            <a:r>
              <a:rPr lang="it-IT" sz="2000" smtClean="0">
                <a:solidFill>
                  <a:srgbClr val="FF0066"/>
                </a:solidFill>
                <a:latin typeface="Arial" charset="0"/>
                <a:cs typeface="Arial" charset="0"/>
              </a:rPr>
              <a:t>.</a:t>
            </a:r>
          </a:p>
          <a:p>
            <a:pPr algn="just">
              <a:buFont typeface="Arial" charset="0"/>
              <a:buNone/>
            </a:pPr>
            <a:endParaRPr lang="it-IT" sz="2000" smtClean="0">
              <a:latin typeface="Arial" charset="0"/>
              <a:cs typeface="Arial" charset="0"/>
            </a:endParaRPr>
          </a:p>
          <a:p>
            <a:r>
              <a:rPr lang="it-IT" sz="2000" b="1" smtClean="0">
                <a:latin typeface="Arial" charset="0"/>
                <a:cs typeface="Arial" charset="0"/>
              </a:rPr>
              <a:t> </a:t>
            </a:r>
            <a:r>
              <a:rPr lang="it-IT" sz="2000" b="1" smtClean="0">
                <a:solidFill>
                  <a:srgbClr val="00B050"/>
                </a:solidFill>
                <a:latin typeface="Arial" charset="0"/>
                <a:cs typeface="Arial" charset="0"/>
              </a:rPr>
              <a:t>Pertanto, il CPIA - in quanto rete territoriale di servizio - è soggetto pubblico di riferimento per la costituzione delle reti territoriali per l’apprendimento permanente, di cui all’articolo 4 della Legge 28 giugno 2012, n. 92.</a:t>
            </a:r>
          </a:p>
          <a:p>
            <a:endParaRPr lang="it-IT" sz="2000" smtClean="0"/>
          </a:p>
          <a:p>
            <a:endParaRPr lang="it-IT" sz="2000" smtClean="0">
              <a:latin typeface="Arial" charset="0"/>
              <a:cs typeface="Arial" charset="0"/>
            </a:endParaRPr>
          </a:p>
        </p:txBody>
      </p:sp>
      <p:sp>
        <p:nvSpPr>
          <p:cNvPr id="4" name="Segnaposto numero diapositiva 3"/>
          <p:cNvSpPr>
            <a:spLocks noGrp="1"/>
          </p:cNvSpPr>
          <p:nvPr>
            <p:ph type="sldNum" sz="quarter" idx="12"/>
          </p:nvPr>
        </p:nvSpPr>
        <p:spPr/>
        <p:txBody>
          <a:bodyPr/>
          <a:lstStyle/>
          <a:p>
            <a:pPr>
              <a:defRPr/>
            </a:pPr>
            <a:fld id="{D947C507-5AE2-4241-8B95-7C5747E77FA6}" type="slidenum">
              <a:rPr lang="it-IT" smtClean="0"/>
              <a:pPr>
                <a:defRPr/>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a:xfrm>
            <a:off x="500063" y="274638"/>
            <a:ext cx="8186737" cy="582612"/>
          </a:xfrm>
        </p:spPr>
        <p:txBody>
          <a:bodyPr/>
          <a:lstStyle/>
          <a:p>
            <a:r>
              <a:rPr lang="it-IT" sz="2400" b="1" u="sng" smtClean="0">
                <a:solidFill>
                  <a:srgbClr val="00B050"/>
                </a:solidFill>
                <a:latin typeface="Arial" charset="0"/>
                <a:cs typeface="Arial" charset="0"/>
              </a:rPr>
              <a:t>Finalità</a:t>
            </a:r>
            <a:endParaRPr lang="it-IT" sz="2400" u="sng" smtClean="0">
              <a:solidFill>
                <a:srgbClr val="00B050"/>
              </a:solidFill>
              <a:latin typeface="Arial" charset="0"/>
              <a:cs typeface="Arial" charset="0"/>
            </a:endParaRPr>
          </a:p>
        </p:txBody>
      </p:sp>
      <p:sp>
        <p:nvSpPr>
          <p:cNvPr id="18435" name="Segnaposto contenuto 2"/>
          <p:cNvSpPr>
            <a:spLocks noGrp="1"/>
          </p:cNvSpPr>
          <p:nvPr>
            <p:ph idx="1"/>
          </p:nvPr>
        </p:nvSpPr>
        <p:spPr>
          <a:xfrm>
            <a:off x="428625" y="1071563"/>
            <a:ext cx="8258175" cy="5500687"/>
          </a:xfrm>
        </p:spPr>
        <p:txBody>
          <a:bodyPr/>
          <a:lstStyle/>
          <a:p>
            <a:pPr algn="ctr">
              <a:buFont typeface="Arial" charset="0"/>
              <a:buNone/>
            </a:pPr>
            <a:r>
              <a:rPr lang="it-IT" sz="2000" b="1" u="sng" smtClean="0">
                <a:latin typeface="Arial" charset="0"/>
                <a:cs typeface="Arial" charset="0"/>
              </a:rPr>
              <a:t>Al fine di </a:t>
            </a:r>
          </a:p>
          <a:p>
            <a:pPr algn="just"/>
            <a:r>
              <a:rPr lang="it-IT" sz="2000" b="1" smtClean="0">
                <a:solidFill>
                  <a:srgbClr val="FF0066"/>
                </a:solidFill>
                <a:latin typeface="Arial" charset="0"/>
                <a:cs typeface="Arial" charset="0"/>
              </a:rPr>
              <a:t>1) </a:t>
            </a:r>
            <a:r>
              <a:rPr lang="it-IT" sz="2000" b="1" i="1" smtClean="0">
                <a:solidFill>
                  <a:srgbClr val="FF0066"/>
                </a:solidFill>
                <a:latin typeface="Arial" charset="0"/>
                <a:cs typeface="Arial" charset="0"/>
              </a:rPr>
              <a:t>favorire e sostenere la domanda inespressa, 2) corrispondere ai fabbisogni formativi espressi dalle filiere produttive del territorio, 3) promuovere e potenziare l’occupabilità, 4) contrastare il fenomeno dei NEET :</a:t>
            </a:r>
          </a:p>
          <a:p>
            <a:pPr algn="just"/>
            <a:r>
              <a:rPr lang="it-IT" sz="1800" b="1" smtClean="0">
                <a:solidFill>
                  <a:srgbClr val="0070C0"/>
                </a:solidFill>
                <a:latin typeface="Arial" charset="0"/>
                <a:cs typeface="Arial" charset="0"/>
              </a:rPr>
              <a:t>I progetti assistiti dovranno essere realizzati</a:t>
            </a:r>
            <a:r>
              <a:rPr lang="it-IT" sz="1800" b="1" i="1" smtClean="0">
                <a:solidFill>
                  <a:srgbClr val="0070C0"/>
                </a:solidFill>
                <a:latin typeface="Arial" charset="0"/>
                <a:cs typeface="Arial" charset="0"/>
              </a:rPr>
              <a:t> </a:t>
            </a:r>
            <a:r>
              <a:rPr lang="it-IT" sz="1800" b="1" smtClean="0">
                <a:solidFill>
                  <a:srgbClr val="0070C0"/>
                </a:solidFill>
                <a:latin typeface="Arial" charset="0"/>
                <a:cs typeface="Arial" charset="0"/>
              </a:rPr>
              <a:t>in modo da stabilire anche uno stretto raccordo con le autonomie locali, il mondo del lavoro e delle professioni </a:t>
            </a:r>
            <a:r>
              <a:rPr lang="it-IT" sz="1800" b="1" smtClean="0">
                <a:latin typeface="Arial" charset="0"/>
                <a:cs typeface="Arial" charset="0"/>
              </a:rPr>
              <a:t>in coerenza con quanto previsto dal D.P.R.263/12, art. 2, comma 3, </a:t>
            </a:r>
            <a:r>
              <a:rPr lang="it-IT" sz="1800" b="1" smtClean="0">
                <a:solidFill>
                  <a:srgbClr val="7030A0"/>
                </a:solidFill>
                <a:latin typeface="Arial" charset="0"/>
                <a:cs typeface="Arial" charset="0"/>
              </a:rPr>
              <a:t>anche per favorire il rientro nei percorsi formativi dei “disoccupati” e degli adulti con “bassa scolarità”</a:t>
            </a:r>
          </a:p>
          <a:p>
            <a:pPr algn="just"/>
            <a:r>
              <a:rPr lang="it-IT" sz="1800" b="1" smtClean="0">
                <a:latin typeface="Arial" charset="0"/>
                <a:cs typeface="Arial" charset="0"/>
              </a:rPr>
              <a:t>Nel quadro delle suddette finalità, in coerenza anche con quanto previsto dall’art.1, comma 632 della L.296/06, </a:t>
            </a:r>
            <a:r>
              <a:rPr lang="it-IT" sz="1800" b="1" smtClean="0">
                <a:solidFill>
                  <a:srgbClr val="FF0000"/>
                </a:solidFill>
                <a:latin typeface="Arial" charset="0"/>
                <a:cs typeface="Arial" charset="0"/>
              </a:rPr>
              <a:t>particolare significato acquistano le azioni volte a favorire l’innalzamento dei livelli di istruzione della popolazione adulta straniera </a:t>
            </a:r>
            <a:r>
              <a:rPr lang="it-IT" sz="1800" b="1" smtClean="0">
                <a:latin typeface="Arial" charset="0"/>
                <a:cs typeface="Arial" charset="0"/>
              </a:rPr>
              <a:t>anche in relazione agli adempimenti previsti dalle innovazioni normative in materia di immigrazione in continuità con quelle già avviate in applicazione delle disposizioni contenute negli Accordi quadro siglati dal MIUR e dal Ministero dell’Interno rispettivamente l’10.11.2010 ed il 07.08.12</a:t>
            </a:r>
            <a:r>
              <a:rPr lang="it-IT" sz="1600" smtClean="0">
                <a:latin typeface="Arial" charset="0"/>
                <a:cs typeface="Arial" charset="0"/>
              </a:rPr>
              <a:t>.</a:t>
            </a:r>
          </a:p>
        </p:txBody>
      </p:sp>
      <p:sp>
        <p:nvSpPr>
          <p:cNvPr id="4" name="Segnaposto numero diapositiva 3"/>
          <p:cNvSpPr>
            <a:spLocks noGrp="1"/>
          </p:cNvSpPr>
          <p:nvPr>
            <p:ph type="sldNum" sz="quarter" idx="12"/>
          </p:nvPr>
        </p:nvSpPr>
        <p:spPr/>
        <p:txBody>
          <a:bodyPr/>
          <a:lstStyle/>
          <a:p>
            <a:pPr>
              <a:defRPr/>
            </a:pPr>
            <a:fld id="{48DDF386-6248-4B4C-8834-36435B6EBC5D}" type="slidenum">
              <a:rPr lang="it-IT" smtClean="0"/>
              <a:pPr>
                <a:defRPr/>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a:xfrm>
            <a:off x="684213" y="260350"/>
            <a:ext cx="8002587" cy="720725"/>
          </a:xfrm>
        </p:spPr>
        <p:txBody>
          <a:bodyPr/>
          <a:lstStyle/>
          <a:p>
            <a:r>
              <a:rPr lang="it-IT" sz="2800" b="1" smtClean="0">
                <a:solidFill>
                  <a:srgbClr val="FF0000"/>
                </a:solidFill>
              </a:rPr>
              <a:t>Un Diritto costituzionale</a:t>
            </a:r>
          </a:p>
        </p:txBody>
      </p:sp>
      <p:sp>
        <p:nvSpPr>
          <p:cNvPr id="19459" name="Segnaposto contenuto 2"/>
          <p:cNvSpPr>
            <a:spLocks noGrp="1"/>
          </p:cNvSpPr>
          <p:nvPr>
            <p:ph idx="1"/>
          </p:nvPr>
        </p:nvSpPr>
        <p:spPr>
          <a:xfrm>
            <a:off x="468313" y="981075"/>
            <a:ext cx="8218487" cy="5688013"/>
          </a:xfrm>
        </p:spPr>
        <p:txBody>
          <a:bodyPr/>
          <a:lstStyle/>
          <a:p>
            <a:pPr algn="just">
              <a:buFont typeface="Arial" charset="0"/>
              <a:buNone/>
            </a:pPr>
            <a:r>
              <a:rPr lang="it-IT" sz="1600" smtClean="0">
                <a:solidFill>
                  <a:srgbClr val="0070C0"/>
                </a:solidFill>
              </a:rPr>
              <a:t> </a:t>
            </a:r>
            <a:endParaRPr lang="it-IT" sz="1600" smtClean="0"/>
          </a:p>
          <a:p>
            <a:pPr algn="ctr">
              <a:buFont typeface="Arial" charset="0"/>
              <a:buNone/>
            </a:pPr>
            <a:endParaRPr lang="it-IT" sz="2400" b="1" smtClean="0">
              <a:solidFill>
                <a:srgbClr val="0070C0"/>
              </a:solidFill>
            </a:endParaRPr>
          </a:p>
          <a:p>
            <a:pPr algn="ctr">
              <a:buFont typeface="Arial" charset="0"/>
              <a:buNone/>
            </a:pPr>
            <a:endParaRPr lang="it-IT" sz="2400" b="1" smtClean="0">
              <a:solidFill>
                <a:srgbClr val="0070C0"/>
              </a:solidFill>
            </a:endParaRPr>
          </a:p>
          <a:p>
            <a:pPr algn="ctr">
              <a:buFont typeface="Arial" charset="0"/>
              <a:buNone/>
            </a:pPr>
            <a:r>
              <a:rPr lang="it-IT" sz="2400" b="1" smtClean="0">
                <a:solidFill>
                  <a:srgbClr val="0070C0"/>
                </a:solidFill>
              </a:rPr>
              <a:t>Riconoscere l'importanza fondamentale dell'istruzione come elemento del trattamento e non perseguire quanto stabilito dal dettato costituzionale, costituisce contemporaneamente la violazione di un diritto e una contraddizione nei confronti dello scopo rieducativo che la pena deve perseguire.</a:t>
            </a:r>
          </a:p>
          <a:p>
            <a:pPr>
              <a:buFont typeface="Arial" charset="0"/>
              <a:buNone/>
            </a:pPr>
            <a:endParaRPr lang="it-IT" sz="1800" b="1" u="sng" smtClean="0">
              <a:solidFill>
                <a:srgbClr val="FF0066"/>
              </a:solidFill>
            </a:endParaRPr>
          </a:p>
          <a:p>
            <a:pPr algn="just"/>
            <a:r>
              <a:rPr lang="it-IT" sz="1200" b="1" smtClean="0">
                <a:solidFill>
                  <a:srgbClr val="FF0000"/>
                </a:solidFill>
              </a:rPr>
              <a:t>A cura di  Anna Grazia Stammati</a:t>
            </a:r>
          </a:p>
        </p:txBody>
      </p:sp>
      <p:sp>
        <p:nvSpPr>
          <p:cNvPr id="4" name="Segnaposto numero diapositiva 3"/>
          <p:cNvSpPr>
            <a:spLocks noGrp="1"/>
          </p:cNvSpPr>
          <p:nvPr>
            <p:ph type="sldNum" sz="quarter" idx="12"/>
          </p:nvPr>
        </p:nvSpPr>
        <p:spPr/>
        <p:txBody>
          <a:bodyPr/>
          <a:lstStyle/>
          <a:p>
            <a:pPr>
              <a:defRPr/>
            </a:pPr>
            <a:fld id="{EB290ADB-7916-4A85-95D7-5CF62E0D087F}" type="slidenum">
              <a:rPr lang="it-IT" smtClean="0"/>
              <a:pPr>
                <a:defRPr/>
              </a:pPr>
              <a:t>18</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it-IT" sz="2000" b="1" u="sng" smtClean="0">
                <a:solidFill>
                  <a:srgbClr val="00B050"/>
                </a:solidFill>
                <a:latin typeface="Arial" charset="0"/>
                <a:cs typeface="Arial" charset="0"/>
              </a:rPr>
              <a:t>L’ISTRUZIONE E FORMAZIONE IN CARCERE- </a:t>
            </a:r>
            <a:r>
              <a:rPr lang="it-IT" sz="2000" smtClean="0">
                <a:latin typeface="Arial" charset="0"/>
                <a:cs typeface="Arial" charset="0"/>
              </a:rPr>
              <a:t/>
            </a:r>
            <a:br>
              <a:rPr lang="it-IT" sz="2000" smtClean="0">
                <a:latin typeface="Arial" charset="0"/>
                <a:cs typeface="Arial" charset="0"/>
              </a:rPr>
            </a:br>
            <a:endParaRPr lang="it-IT" sz="2000" b="1" smtClean="0">
              <a:solidFill>
                <a:srgbClr val="FF0066"/>
              </a:solidFill>
              <a:latin typeface="Arial" charset="0"/>
              <a:cs typeface="Arial" charset="0"/>
            </a:endParaRPr>
          </a:p>
        </p:txBody>
      </p:sp>
      <p:sp>
        <p:nvSpPr>
          <p:cNvPr id="9219" name="Segnaposto contenuto 2"/>
          <p:cNvSpPr>
            <a:spLocks noGrp="1"/>
          </p:cNvSpPr>
          <p:nvPr>
            <p:ph idx="1"/>
          </p:nvPr>
        </p:nvSpPr>
        <p:spPr>
          <a:xfrm>
            <a:off x="571500" y="1428750"/>
            <a:ext cx="8229600" cy="5214938"/>
          </a:xfrm>
        </p:spPr>
        <p:txBody>
          <a:bodyPr/>
          <a:lstStyle/>
          <a:p>
            <a:pPr>
              <a:buFont typeface="Arial" charset="0"/>
              <a:buNone/>
              <a:defRPr/>
            </a:pPr>
            <a:endParaRPr lang="it-IT" sz="2000" b="1" u="sng" dirty="0" smtClean="0">
              <a:solidFill>
                <a:srgbClr val="0070C0"/>
              </a:solidFill>
            </a:endParaRPr>
          </a:p>
          <a:p>
            <a:pPr algn="just">
              <a:buFont typeface="Arial" charset="0"/>
              <a:buNone/>
              <a:defRPr/>
            </a:pPr>
            <a:r>
              <a:rPr lang="it-IT" sz="2000" b="1" u="sng" dirty="0" smtClean="0">
                <a:solidFill>
                  <a:srgbClr val="0070C0"/>
                </a:solidFill>
                <a:latin typeface="Arial" pitchFamily="34" charset="0"/>
                <a:cs typeface="Arial" pitchFamily="34" charset="0"/>
              </a:rPr>
              <a:t>L’art. 15 dell’ordinamento penitenziario </a:t>
            </a:r>
            <a:r>
              <a:rPr lang="it-IT" sz="2000" dirty="0" smtClean="0">
                <a:latin typeface="Arial" pitchFamily="34" charset="0"/>
                <a:cs typeface="Arial" pitchFamily="34" charset="0"/>
              </a:rPr>
              <a:t>(legge 354/1975) </a:t>
            </a:r>
            <a:r>
              <a:rPr lang="it-IT" sz="2000" b="1" dirty="0" smtClean="0">
                <a:solidFill>
                  <a:srgbClr val="0070C0"/>
                </a:solidFill>
                <a:latin typeface="Arial" pitchFamily="34" charset="0"/>
                <a:cs typeface="Arial" pitchFamily="34" charset="0"/>
              </a:rPr>
              <a:t>configura</a:t>
            </a:r>
            <a:r>
              <a:rPr lang="it-IT" sz="2000" dirty="0" smtClean="0">
                <a:latin typeface="Arial" pitchFamily="34" charset="0"/>
                <a:cs typeface="Arial" pitchFamily="34" charset="0"/>
              </a:rPr>
              <a:t> </a:t>
            </a:r>
            <a:r>
              <a:rPr lang="it-IT" sz="2000" b="1" u="sng" dirty="0" smtClean="0">
                <a:solidFill>
                  <a:srgbClr val="0070C0"/>
                </a:solidFill>
                <a:latin typeface="Arial" pitchFamily="34" charset="0"/>
                <a:cs typeface="Arial" pitchFamily="34" charset="0"/>
              </a:rPr>
              <a:t>l’istruzione</a:t>
            </a:r>
            <a:r>
              <a:rPr lang="it-IT" sz="2000" b="1" dirty="0" smtClean="0">
                <a:solidFill>
                  <a:srgbClr val="0070C0"/>
                </a:solidFill>
                <a:latin typeface="Arial" pitchFamily="34" charset="0"/>
                <a:cs typeface="Arial" pitchFamily="34" charset="0"/>
              </a:rPr>
              <a:t> come fondamentale elemento di </a:t>
            </a:r>
            <a:r>
              <a:rPr lang="it-IT" sz="2000" b="1" dirty="0" err="1" smtClean="0">
                <a:solidFill>
                  <a:srgbClr val="0070C0"/>
                </a:solidFill>
                <a:latin typeface="Arial" pitchFamily="34" charset="0"/>
                <a:cs typeface="Arial" pitchFamily="34" charset="0"/>
              </a:rPr>
              <a:t>risocializzazione</a:t>
            </a:r>
            <a:r>
              <a:rPr lang="it-IT" sz="2000" b="1" dirty="0" smtClean="0">
                <a:solidFill>
                  <a:srgbClr val="0070C0"/>
                </a:solidFill>
                <a:latin typeface="Arial" pitchFamily="34" charset="0"/>
                <a:cs typeface="Arial" pitchFamily="34" charset="0"/>
              </a:rPr>
              <a:t> inserendola</a:t>
            </a:r>
            <a:r>
              <a:rPr lang="it-IT" sz="2000" dirty="0" smtClean="0">
                <a:latin typeface="Arial" pitchFamily="34" charset="0"/>
                <a:cs typeface="Arial" pitchFamily="34" charset="0"/>
              </a:rPr>
              <a:t> </a:t>
            </a:r>
            <a:r>
              <a:rPr lang="it-IT" sz="2000" b="1" dirty="0" smtClean="0">
                <a:solidFill>
                  <a:srgbClr val="0070C0"/>
                </a:solidFill>
                <a:latin typeface="Arial" pitchFamily="34" charset="0"/>
                <a:cs typeface="Arial" pitchFamily="34" charset="0"/>
              </a:rPr>
              <a:t>- </a:t>
            </a:r>
            <a:r>
              <a:rPr lang="it-IT" sz="2000" b="1" u="sng" dirty="0" smtClean="0">
                <a:solidFill>
                  <a:srgbClr val="0070C0"/>
                </a:solidFill>
                <a:latin typeface="Arial" pitchFamily="34" charset="0"/>
                <a:cs typeface="Arial" pitchFamily="34" charset="0"/>
              </a:rPr>
              <a:t>assieme al lavoro, alle attività culturali, ricreative e sportive </a:t>
            </a:r>
            <a:r>
              <a:rPr lang="it-IT" sz="2000" b="1" dirty="0" smtClean="0">
                <a:solidFill>
                  <a:srgbClr val="00B050"/>
                </a:solidFill>
                <a:latin typeface="Arial" pitchFamily="34" charset="0"/>
                <a:cs typeface="Arial" pitchFamily="34" charset="0"/>
              </a:rPr>
              <a:t>- fra gli interventi attraverso i quali “principalmente” si attua il trattamento rieducativo.</a:t>
            </a:r>
          </a:p>
          <a:p>
            <a:pPr algn="just">
              <a:buFont typeface="Arial" charset="0"/>
              <a:buNone/>
              <a:defRPr/>
            </a:pPr>
            <a:r>
              <a:rPr lang="it-IT" sz="2000" dirty="0" smtClean="0">
                <a:latin typeface="Arial" pitchFamily="34" charset="0"/>
                <a:cs typeface="Arial" pitchFamily="34" charset="0"/>
              </a:rPr>
              <a:t/>
            </a:r>
            <a:br>
              <a:rPr lang="it-IT" sz="2000" dirty="0" smtClean="0">
                <a:latin typeface="Arial" pitchFamily="34" charset="0"/>
                <a:cs typeface="Arial" pitchFamily="34" charset="0"/>
              </a:rPr>
            </a:br>
            <a:r>
              <a:rPr lang="it-IT" sz="2000" b="1" u="sng" dirty="0" smtClean="0">
                <a:solidFill>
                  <a:srgbClr val="FF0000"/>
                </a:solidFill>
                <a:latin typeface="Arial" pitchFamily="34" charset="0"/>
                <a:cs typeface="Arial" pitchFamily="34" charset="0"/>
              </a:rPr>
              <a:t>L’istruzione</a:t>
            </a:r>
            <a:r>
              <a:rPr lang="it-IT" sz="2000" b="1" dirty="0" smtClean="0">
                <a:solidFill>
                  <a:srgbClr val="FF0000"/>
                </a:solidFill>
                <a:latin typeface="Arial" pitchFamily="34" charset="0"/>
                <a:cs typeface="Arial" pitchFamily="34" charset="0"/>
              </a:rPr>
              <a:t> è intesa come strumento rivolto oltre che ad un </a:t>
            </a:r>
            <a:r>
              <a:rPr lang="it-IT" sz="2000" b="1" u="sng" dirty="0" smtClean="0">
                <a:solidFill>
                  <a:srgbClr val="FF0000"/>
                </a:solidFill>
                <a:latin typeface="Arial" pitchFamily="34" charset="0"/>
                <a:cs typeface="Arial" pitchFamily="34" charset="0"/>
              </a:rPr>
              <a:t>approfondimento della formazione scolastica e professionale</a:t>
            </a:r>
            <a:r>
              <a:rPr lang="it-IT" sz="2000" dirty="0" smtClean="0">
                <a:latin typeface="Arial" pitchFamily="34" charset="0"/>
                <a:cs typeface="Arial" pitchFamily="34" charset="0"/>
              </a:rPr>
              <a:t>, </a:t>
            </a:r>
            <a:r>
              <a:rPr lang="it-IT" sz="2000" b="1" dirty="0" smtClean="0">
                <a:solidFill>
                  <a:schemeClr val="accent4"/>
                </a:solidFill>
                <a:latin typeface="Arial" pitchFamily="34" charset="0"/>
                <a:cs typeface="Arial" pitchFamily="34" charset="0"/>
              </a:rPr>
              <a:t>anche alla promozione di nuovi interessi per il miglioramento complessivo della personalità della persona detenuta.</a:t>
            </a:r>
          </a:p>
          <a:p>
            <a:pPr algn="just">
              <a:buFont typeface="Arial" charset="0"/>
              <a:buNone/>
              <a:defRPr/>
            </a:pPr>
            <a:r>
              <a:rPr lang="it-IT" sz="2000" dirty="0" smtClean="0">
                <a:latin typeface="Arial" pitchFamily="34" charset="0"/>
                <a:cs typeface="Arial" pitchFamily="34" charset="0"/>
              </a:rPr>
              <a:t/>
            </a:r>
            <a:br>
              <a:rPr lang="it-IT" sz="2000" dirty="0" smtClean="0">
                <a:latin typeface="Arial" pitchFamily="34" charset="0"/>
                <a:cs typeface="Arial" pitchFamily="34" charset="0"/>
              </a:rPr>
            </a:br>
            <a:r>
              <a:rPr lang="it-IT" sz="2000" b="1" dirty="0" smtClean="0">
                <a:latin typeface="Arial" pitchFamily="34" charset="0"/>
                <a:cs typeface="Arial" pitchFamily="34" charset="0"/>
              </a:rPr>
              <a:t>Negli Istituti penitenziari vengono organizzati, secondo quanto stabilito dall’art. 19 dell’ ordinamento penitenziario, corsi d’istruzione scolastica di ogni ordine e grado e corsi professionali. </a:t>
            </a:r>
          </a:p>
          <a:p>
            <a:pPr algn="just">
              <a:buFont typeface="Arial" charset="0"/>
              <a:buNone/>
              <a:defRPr/>
            </a:pPr>
            <a:r>
              <a:rPr lang="it-IT" sz="2000" dirty="0" smtClean="0"/>
              <a:t/>
            </a:r>
            <a:br>
              <a:rPr lang="it-IT" sz="2000" dirty="0" smtClean="0"/>
            </a:br>
            <a:endParaRPr lang="it-IT" sz="2000" dirty="0" smtClean="0"/>
          </a:p>
          <a:p>
            <a:pPr algn="just">
              <a:defRPr/>
            </a:pPr>
            <a:endParaRPr lang="it-IT" sz="2000" dirty="0" smtClean="0"/>
          </a:p>
        </p:txBody>
      </p:sp>
      <p:sp>
        <p:nvSpPr>
          <p:cNvPr id="4" name="Segnaposto numero diapositiva 3"/>
          <p:cNvSpPr>
            <a:spLocks noGrp="1"/>
          </p:cNvSpPr>
          <p:nvPr>
            <p:ph type="sldNum" sz="quarter" idx="12"/>
          </p:nvPr>
        </p:nvSpPr>
        <p:spPr>
          <a:xfrm>
            <a:off x="6500813" y="6356350"/>
            <a:ext cx="2185987" cy="365125"/>
          </a:xfrm>
        </p:spPr>
        <p:txBody>
          <a:bodyPr/>
          <a:lstStyle/>
          <a:p>
            <a:pPr>
              <a:defRPr/>
            </a:pPr>
            <a:fld id="{A6AB27D9-581E-430F-9505-A2B2192C5B52}" type="slidenum">
              <a:rPr lang="it-IT" smtClean="0"/>
              <a:pPr>
                <a:defRPr/>
              </a:pPr>
              <a:t>2</a:t>
            </a:fld>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r>
              <a:rPr lang="it-IT" sz="2400" b="1" i="1" u="sng" smtClean="0">
                <a:solidFill>
                  <a:srgbClr val="7030A0"/>
                </a:solidFill>
                <a:latin typeface="Arial" charset="0"/>
                <a:cs typeface="Arial" charset="0"/>
              </a:rPr>
              <a:t>L'istruzione nel regolamento di esecuzione del 2000 </a:t>
            </a:r>
            <a:br>
              <a:rPr lang="it-IT" sz="2400" b="1" i="1" u="sng" smtClean="0">
                <a:solidFill>
                  <a:srgbClr val="7030A0"/>
                </a:solidFill>
                <a:latin typeface="Arial" charset="0"/>
                <a:cs typeface="Arial" charset="0"/>
              </a:rPr>
            </a:br>
            <a:r>
              <a:rPr lang="it-IT" sz="2400" b="1" i="1" u="sng" smtClean="0">
                <a:solidFill>
                  <a:srgbClr val="7030A0"/>
                </a:solidFill>
                <a:latin typeface="Arial" charset="0"/>
                <a:cs typeface="Arial" charset="0"/>
              </a:rPr>
              <a:t>(D.P.R. n. 230 del 2000)</a:t>
            </a:r>
            <a:endParaRPr lang="it-IT" sz="2400" smtClean="0">
              <a:latin typeface="Arial" charset="0"/>
              <a:cs typeface="Arial" charset="0"/>
            </a:endParaRPr>
          </a:p>
        </p:txBody>
      </p:sp>
      <p:sp>
        <p:nvSpPr>
          <p:cNvPr id="3" name="Segnaposto contenuto 2"/>
          <p:cNvSpPr>
            <a:spLocks noGrp="1"/>
          </p:cNvSpPr>
          <p:nvPr>
            <p:ph idx="1"/>
          </p:nvPr>
        </p:nvSpPr>
        <p:spPr>
          <a:xfrm>
            <a:off x="428625" y="1428750"/>
            <a:ext cx="8258175" cy="5214938"/>
          </a:xfrm>
        </p:spPr>
        <p:txBody>
          <a:bodyPr/>
          <a:lstStyle/>
          <a:p>
            <a:pPr>
              <a:defRPr/>
            </a:pPr>
            <a:endParaRPr lang="it-IT" sz="1400" b="1" dirty="0" smtClean="0">
              <a:solidFill>
                <a:srgbClr val="FF0000"/>
              </a:solidFill>
            </a:endParaRPr>
          </a:p>
          <a:p>
            <a:pPr>
              <a:defRPr/>
            </a:pPr>
            <a:r>
              <a:rPr lang="it-IT" sz="1800" b="1" dirty="0" smtClean="0">
                <a:solidFill>
                  <a:srgbClr val="FF0000"/>
                </a:solidFill>
                <a:latin typeface="Arial" pitchFamily="34" charset="0"/>
                <a:cs typeface="Arial" pitchFamily="34" charset="0"/>
              </a:rPr>
              <a:t>Il nuovo Regolamento di esecuzione dell'Ordinamento penitenziario</a:t>
            </a:r>
            <a:r>
              <a:rPr lang="it-IT" sz="1800" dirty="0" smtClean="0">
                <a:latin typeface="Arial" pitchFamily="34" charset="0"/>
                <a:cs typeface="Arial" pitchFamily="34" charset="0"/>
              </a:rPr>
              <a:t>,</a:t>
            </a:r>
            <a:r>
              <a:rPr lang="it-IT" sz="1800" b="1" dirty="0" smtClean="0">
                <a:solidFill>
                  <a:srgbClr val="002060"/>
                </a:solidFill>
                <a:latin typeface="Arial" pitchFamily="34" charset="0"/>
                <a:cs typeface="Arial" pitchFamily="34" charset="0"/>
              </a:rPr>
              <a:t>nasce con l'obiettivo di delineare un nuovo assetto del trattamento, maggiormente conforme alle finalità che si era proposto l'Ordinamento penitenziario del 1975</a:t>
            </a:r>
            <a:r>
              <a:rPr lang="it-IT" sz="1800" b="1" dirty="0" smtClean="0">
                <a:solidFill>
                  <a:srgbClr val="FF0000"/>
                </a:solidFill>
                <a:latin typeface="Arial" pitchFamily="34" charset="0"/>
                <a:cs typeface="Arial" pitchFamily="34" charset="0"/>
              </a:rPr>
              <a:t>.</a:t>
            </a:r>
          </a:p>
          <a:p>
            <a:pPr>
              <a:defRPr/>
            </a:pPr>
            <a:r>
              <a:rPr lang="it-IT" sz="1800" b="1" u="sng" dirty="0" smtClean="0">
                <a:solidFill>
                  <a:srgbClr val="FF0000"/>
                </a:solidFill>
                <a:latin typeface="Arial" pitchFamily="34" charset="0"/>
                <a:cs typeface="Arial" pitchFamily="34" charset="0"/>
              </a:rPr>
              <a:t> Lo scopo del trattamento non è solo </a:t>
            </a:r>
            <a:r>
              <a:rPr lang="it-IT" sz="1800" b="1" dirty="0" smtClean="0">
                <a:solidFill>
                  <a:srgbClr val="FF0000"/>
                </a:solidFill>
                <a:latin typeface="Arial" pitchFamily="34" charset="0"/>
                <a:cs typeface="Arial" pitchFamily="34" charset="0"/>
              </a:rPr>
              <a:t>quello di favorire la convivenza del detenuto con il resto della comunità reclusa </a:t>
            </a:r>
            <a:r>
              <a:rPr lang="it-IT" sz="1800" b="1" dirty="0" smtClean="0">
                <a:latin typeface="Arial" pitchFamily="34" charset="0"/>
                <a:cs typeface="Arial" pitchFamily="34" charset="0"/>
              </a:rPr>
              <a:t>con cui vive coattivamente il suo presente.</a:t>
            </a:r>
            <a:endParaRPr lang="it-IT" sz="1800" b="1" dirty="0" smtClean="0">
              <a:solidFill>
                <a:srgbClr val="00B050"/>
              </a:solidFill>
              <a:latin typeface="Arial" pitchFamily="34" charset="0"/>
              <a:cs typeface="Arial" pitchFamily="34" charset="0"/>
            </a:endParaRPr>
          </a:p>
          <a:p>
            <a:pPr>
              <a:defRPr/>
            </a:pPr>
            <a:r>
              <a:rPr lang="it-IT" sz="2000" b="1" u="sng" dirty="0" smtClean="0">
                <a:solidFill>
                  <a:srgbClr val="00B050"/>
                </a:solidFill>
                <a:latin typeface="Arial" pitchFamily="34" charset="0"/>
                <a:cs typeface="Arial" pitchFamily="34" charset="0"/>
              </a:rPr>
              <a:t>Lo scopo è prepararlo e mantenerlo in contatto con la comunità esterna</a:t>
            </a:r>
            <a:r>
              <a:rPr lang="it-IT" sz="2000" dirty="0" smtClean="0">
                <a:latin typeface="Arial" pitchFamily="34" charset="0"/>
                <a:cs typeface="Arial" pitchFamily="34" charset="0"/>
              </a:rPr>
              <a:t>, </a:t>
            </a:r>
            <a:r>
              <a:rPr lang="it-IT" sz="2000" b="1" dirty="0" smtClean="0">
                <a:solidFill>
                  <a:srgbClr val="FF0066"/>
                </a:solidFill>
                <a:latin typeface="Arial" pitchFamily="34" charset="0"/>
                <a:cs typeface="Arial" pitchFamily="34" charset="0"/>
              </a:rPr>
              <a:t>annientando il più possibile la caratteristica, comune a tutti gli istituti di reclusione, di "separare dal mondo</a:t>
            </a:r>
            <a:r>
              <a:rPr lang="it-IT" sz="2000" dirty="0" smtClean="0">
                <a:solidFill>
                  <a:srgbClr val="FF0066"/>
                </a:solidFill>
                <a:latin typeface="Arial" pitchFamily="34" charset="0"/>
                <a:cs typeface="Arial" pitchFamily="34" charset="0"/>
              </a:rPr>
              <a:t>" . </a:t>
            </a:r>
          </a:p>
          <a:p>
            <a:pPr>
              <a:defRPr/>
            </a:pPr>
            <a:r>
              <a:rPr lang="it-IT" sz="1800" b="1" dirty="0" smtClean="0">
                <a:latin typeface="Arial" pitchFamily="34" charset="0"/>
                <a:cs typeface="Arial" pitchFamily="34" charset="0"/>
              </a:rPr>
              <a:t>A tal fine è prioritario l'obiettivo di riuscire ad "aprire il carcere", restituendo a questo luogo l'identità di "parte della società" e nel rispetto di tale identità, restituirlo alla società stessa</a:t>
            </a:r>
            <a:r>
              <a:rPr lang="it-IT" sz="1800" dirty="0" smtClean="0">
                <a:latin typeface="Arial" pitchFamily="34" charset="0"/>
                <a:cs typeface="Arial" pitchFamily="34" charset="0"/>
              </a:rPr>
              <a:t>.</a:t>
            </a:r>
          </a:p>
          <a:p>
            <a:pPr>
              <a:defRPr/>
            </a:pPr>
            <a:r>
              <a:rPr lang="it-IT" sz="1800" b="1" u="sng" dirty="0" smtClean="0">
                <a:solidFill>
                  <a:schemeClr val="accent1">
                    <a:lumMod val="75000"/>
                  </a:schemeClr>
                </a:solidFill>
                <a:latin typeface="Arial" pitchFamily="34" charset="0"/>
                <a:cs typeface="Arial" pitchFamily="34" charset="0"/>
              </a:rPr>
              <a:t>Il nuovo testo regolamentare del 2000 rivela l'intenzione di aumentare tempi e spazi da dedicare all'ampliamento ed al miglioramento delle opportunità culturali. </a:t>
            </a:r>
          </a:p>
          <a:p>
            <a:pPr>
              <a:defRPr/>
            </a:pPr>
            <a:endParaRPr lang="it-IT" sz="1400" dirty="0"/>
          </a:p>
        </p:txBody>
      </p:sp>
      <p:sp>
        <p:nvSpPr>
          <p:cNvPr id="4" name="Segnaposto numero diapositiva 3"/>
          <p:cNvSpPr>
            <a:spLocks noGrp="1"/>
          </p:cNvSpPr>
          <p:nvPr>
            <p:ph type="sldNum" sz="quarter" idx="12"/>
          </p:nvPr>
        </p:nvSpPr>
        <p:spPr/>
        <p:txBody>
          <a:bodyPr/>
          <a:lstStyle/>
          <a:p>
            <a:pPr>
              <a:defRPr/>
            </a:pPr>
            <a:fld id="{054B2D10-E8A6-4CD9-8AD5-01D8623EBFE9}" type="slidenum">
              <a:rPr lang="it-IT" smtClean="0"/>
              <a:pPr>
                <a:defRPr/>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sz="2400" b="1" i="1" smtClean="0">
                <a:latin typeface="Arial" charset="0"/>
                <a:cs typeface="Arial" charset="0"/>
              </a:rPr>
              <a:t/>
            </a:r>
            <a:br>
              <a:rPr lang="it-IT" sz="2400" b="1" i="1" smtClean="0">
                <a:latin typeface="Arial" charset="0"/>
                <a:cs typeface="Arial" charset="0"/>
              </a:rPr>
            </a:br>
            <a:r>
              <a:rPr lang="it-IT" sz="2400" b="1" u="sng" smtClean="0">
                <a:solidFill>
                  <a:srgbClr val="FF0000"/>
                </a:solidFill>
                <a:latin typeface="Arial" charset="0"/>
                <a:cs typeface="Arial" charset="0"/>
              </a:rPr>
              <a:t>Il sistema integrato </a:t>
            </a:r>
            <a:r>
              <a:rPr lang="it-IT" sz="2400" b="1" i="1" u="sng" smtClean="0">
                <a:solidFill>
                  <a:srgbClr val="FF0000"/>
                </a:solidFill>
                <a:latin typeface="Arial" charset="0"/>
                <a:cs typeface="Arial" charset="0"/>
              </a:rPr>
              <a:t>e</a:t>
            </a:r>
            <a:r>
              <a:rPr lang="it-IT" sz="2400" b="1" u="sng" smtClean="0">
                <a:solidFill>
                  <a:srgbClr val="FF0000"/>
                </a:solidFill>
                <a:latin typeface="Arial" charset="0"/>
                <a:cs typeface="Arial" charset="0"/>
              </a:rPr>
              <a:t> nuovi CPIA </a:t>
            </a:r>
            <a:r>
              <a:rPr lang="it-IT" sz="2400" b="1" smtClean="0">
                <a:solidFill>
                  <a:srgbClr val="FF0000"/>
                </a:solidFill>
                <a:latin typeface="Arial" charset="0"/>
                <a:cs typeface="Arial" charset="0"/>
              </a:rPr>
              <a:t/>
            </a:r>
            <a:br>
              <a:rPr lang="it-IT" sz="2400" b="1" smtClean="0">
                <a:solidFill>
                  <a:srgbClr val="FF0000"/>
                </a:solidFill>
                <a:latin typeface="Arial" charset="0"/>
                <a:cs typeface="Arial" charset="0"/>
              </a:rPr>
            </a:br>
            <a:r>
              <a:rPr lang="it-IT" sz="2400" b="1" smtClean="0">
                <a:solidFill>
                  <a:srgbClr val="FF0000"/>
                </a:solidFill>
                <a:latin typeface="Arial" charset="0"/>
                <a:cs typeface="Arial" charset="0"/>
              </a:rPr>
              <a:t>Reti territoriali di servizio- RTS</a:t>
            </a:r>
            <a:br>
              <a:rPr lang="it-IT" sz="2400" b="1" smtClean="0">
                <a:solidFill>
                  <a:srgbClr val="FF0000"/>
                </a:solidFill>
                <a:latin typeface="Arial" charset="0"/>
                <a:cs typeface="Arial" charset="0"/>
              </a:rPr>
            </a:br>
            <a:endParaRPr lang="it-IT" sz="2400" smtClean="0">
              <a:solidFill>
                <a:srgbClr val="FF0000"/>
              </a:solidFill>
              <a:latin typeface="Arial" charset="0"/>
              <a:cs typeface="Arial" charset="0"/>
            </a:endParaRPr>
          </a:p>
        </p:txBody>
      </p:sp>
      <p:sp>
        <p:nvSpPr>
          <p:cNvPr id="5123" name="Segnaposto contenuto 2"/>
          <p:cNvSpPr>
            <a:spLocks noGrp="1"/>
          </p:cNvSpPr>
          <p:nvPr>
            <p:ph idx="1"/>
          </p:nvPr>
        </p:nvSpPr>
        <p:spPr>
          <a:xfrm>
            <a:off x="428625" y="1357313"/>
            <a:ext cx="8258175" cy="5286375"/>
          </a:xfrm>
        </p:spPr>
        <p:txBody>
          <a:bodyPr/>
          <a:lstStyle/>
          <a:p>
            <a:r>
              <a:rPr lang="it-IT" sz="2400" b="1" u="sng" smtClean="0">
                <a:solidFill>
                  <a:srgbClr val="0070C0"/>
                </a:solidFill>
              </a:rPr>
              <a:t>I Centri costituiscono una tipologia di istituzione scolastica autonoma</a:t>
            </a:r>
            <a:r>
              <a:rPr lang="it-IT" sz="2400" b="1" smtClean="0">
                <a:solidFill>
                  <a:srgbClr val="0070C0"/>
                </a:solidFill>
              </a:rPr>
              <a:t>, dotata dello specifico assetto didattico, articolata in reti territoriali di servizio, di norma su base provinciale, (art. 2, comma 1 e comma 4, D.P.R. 263/2012).</a:t>
            </a:r>
          </a:p>
          <a:p>
            <a:pPr algn="just"/>
            <a:r>
              <a:rPr lang="it-IT" sz="2400" b="1" u="sng" smtClean="0">
                <a:solidFill>
                  <a:srgbClr val="00B050"/>
                </a:solidFill>
              </a:rPr>
              <a:t>“I Centri possono ampliare l’offerta formativa</a:t>
            </a:r>
            <a:r>
              <a:rPr lang="it-IT" sz="2400" smtClean="0"/>
              <a:t>, nell’ambito della loro autonomia e nei limiti delle risorse allo scopo disponibili e delle dotazioni organiche assegnate, secondo quanto previsto dal decreto del Presidente della Repubblica n. 275 del 1999, nel rispetto delle competenze delle regioni e degli enti locali in materia e </a:t>
            </a:r>
            <a:r>
              <a:rPr lang="it-IT" sz="2400" b="1" u="sng" smtClean="0">
                <a:solidFill>
                  <a:srgbClr val="FF0066"/>
                </a:solidFill>
              </a:rPr>
              <a:t>nel quadro di accordi con gli enti locali ed altri soggetti pubblici e privati</a:t>
            </a:r>
            <a:r>
              <a:rPr lang="it-IT" sz="2400" b="1" smtClean="0">
                <a:solidFill>
                  <a:srgbClr val="FF0066"/>
                </a:solidFill>
              </a:rPr>
              <a:t>, con particolare riferimento alle strutture formative accreditate dalle regioni.” (art. 2, comma 5, D.P.R. 263/2012).</a:t>
            </a:r>
          </a:p>
        </p:txBody>
      </p:sp>
      <p:sp>
        <p:nvSpPr>
          <p:cNvPr id="4" name="Segnaposto numero diapositiva 3"/>
          <p:cNvSpPr>
            <a:spLocks noGrp="1"/>
          </p:cNvSpPr>
          <p:nvPr>
            <p:ph type="sldNum" sz="quarter" idx="12"/>
          </p:nvPr>
        </p:nvSpPr>
        <p:spPr/>
        <p:txBody>
          <a:bodyPr/>
          <a:lstStyle/>
          <a:p>
            <a:pPr>
              <a:defRPr/>
            </a:pPr>
            <a:fld id="{5F6753A5-9089-4D03-A2D8-486B9C6062B2}" type="slidenum">
              <a:rPr lang="it-IT" smtClean="0"/>
              <a:pPr>
                <a:defRPr/>
              </a:pPr>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278B716E-C2BA-48D0-BBD4-FA7EE8FEBDDF}" type="slidenum">
              <a:rPr lang="it-IT" smtClean="0"/>
              <a:pPr>
                <a:defRPr/>
              </a:pPr>
              <a:t>5</a:t>
            </a:fld>
            <a:endParaRPr lang="it-IT"/>
          </a:p>
        </p:txBody>
      </p:sp>
      <p:pic>
        <p:nvPicPr>
          <p:cNvPr id="6147" name="Picture 3"/>
          <p:cNvPicPr>
            <a:picLocks noChangeAspect="1" noChangeArrowheads="1"/>
          </p:cNvPicPr>
          <p:nvPr/>
        </p:nvPicPr>
        <p:blipFill>
          <a:blip r:embed="rId2" cstate="print"/>
          <a:srcRect/>
          <a:stretch>
            <a:fillRect/>
          </a:stretch>
        </p:blipFill>
        <p:spPr bwMode="auto">
          <a:xfrm>
            <a:off x="250825" y="5084763"/>
            <a:ext cx="8334375" cy="1638300"/>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a:stretch>
            <a:fillRect/>
          </a:stretch>
        </p:blipFill>
        <p:spPr bwMode="auto">
          <a:xfrm>
            <a:off x="142875" y="357188"/>
            <a:ext cx="9001125" cy="47672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468313" y="274638"/>
            <a:ext cx="8218487" cy="1066800"/>
          </a:xfrm>
        </p:spPr>
        <p:txBody>
          <a:bodyPr/>
          <a:lstStyle/>
          <a:p>
            <a:r>
              <a:rPr lang="it-IT" sz="1100" b="1" smtClean="0">
                <a:solidFill>
                  <a:srgbClr val="FF0000"/>
                </a:solidFill>
              </a:rPr>
              <a:t/>
            </a:r>
            <a:br>
              <a:rPr lang="it-IT" sz="1100" b="1" smtClean="0">
                <a:solidFill>
                  <a:srgbClr val="FF0000"/>
                </a:solidFill>
              </a:rPr>
            </a:br>
            <a:r>
              <a:rPr lang="it-IT" sz="2400" b="1" u="sng" smtClean="0">
                <a:solidFill>
                  <a:srgbClr val="FF0066"/>
                </a:solidFill>
                <a:latin typeface="Arial" charset="0"/>
                <a:cs typeface="Arial" charset="0"/>
              </a:rPr>
              <a:t>Specificità e distintività dell’istruzione carceraria  </a:t>
            </a:r>
            <a:br>
              <a:rPr lang="it-IT" sz="2400" b="1" u="sng" smtClean="0">
                <a:solidFill>
                  <a:srgbClr val="FF0066"/>
                </a:solidFill>
                <a:latin typeface="Arial" charset="0"/>
                <a:cs typeface="Arial" charset="0"/>
              </a:rPr>
            </a:br>
            <a:r>
              <a:rPr lang="it-IT" sz="2400" b="1" u="sng" smtClean="0">
                <a:solidFill>
                  <a:srgbClr val="FF0066"/>
                </a:solidFill>
                <a:latin typeface="Arial" charset="0"/>
                <a:cs typeface="Arial" charset="0"/>
              </a:rPr>
              <a:t>nell’istruzione degli adulti</a:t>
            </a:r>
            <a:endParaRPr lang="it-IT" sz="2400" b="1" smtClean="0">
              <a:solidFill>
                <a:srgbClr val="FF0066"/>
              </a:solidFill>
              <a:latin typeface="Arial" charset="0"/>
              <a:cs typeface="Arial" charset="0"/>
            </a:endParaRPr>
          </a:p>
        </p:txBody>
      </p:sp>
      <p:sp>
        <p:nvSpPr>
          <p:cNvPr id="7171" name="Segnaposto contenuto 2"/>
          <p:cNvSpPr>
            <a:spLocks noGrp="1"/>
          </p:cNvSpPr>
          <p:nvPr>
            <p:ph idx="1"/>
          </p:nvPr>
        </p:nvSpPr>
        <p:spPr>
          <a:xfrm>
            <a:off x="428625" y="1557338"/>
            <a:ext cx="8258175" cy="4657725"/>
          </a:xfrm>
        </p:spPr>
        <p:txBody>
          <a:bodyPr/>
          <a:lstStyle/>
          <a:p>
            <a:pPr algn="just">
              <a:buFont typeface="Calibri" pitchFamily="34" charset="0"/>
              <a:buAutoNum type="arabicPeriod"/>
            </a:pPr>
            <a:endParaRPr lang="it-IT" sz="1800" b="1" smtClean="0">
              <a:solidFill>
                <a:srgbClr val="FF0000"/>
              </a:solidFill>
              <a:latin typeface="Arial" charset="0"/>
              <a:cs typeface="Arial" charset="0"/>
            </a:endParaRPr>
          </a:p>
          <a:p>
            <a:pPr algn="just">
              <a:buFont typeface="Arial" charset="0"/>
              <a:buNone/>
            </a:pPr>
            <a:r>
              <a:rPr lang="it-IT" sz="2400" b="1" smtClean="0">
                <a:solidFill>
                  <a:srgbClr val="FF0000"/>
                </a:solidFill>
                <a:latin typeface="Arial" charset="0"/>
                <a:cs typeface="Arial" charset="0"/>
              </a:rPr>
              <a:t>A- Far emergere la specificità dell’istruzione in carcere, anche in relazione agli stessi percorsi del nuovo sistema scolastico integrato.</a:t>
            </a:r>
          </a:p>
          <a:p>
            <a:pPr algn="just">
              <a:buFont typeface="Arial" charset="0"/>
              <a:buNone/>
            </a:pPr>
            <a:endParaRPr lang="it-IT" sz="2400" b="1" smtClean="0">
              <a:solidFill>
                <a:srgbClr val="FF0000"/>
              </a:solidFill>
              <a:latin typeface="Arial" charset="0"/>
              <a:cs typeface="Arial" charset="0"/>
            </a:endParaRPr>
          </a:p>
          <a:p>
            <a:pPr algn="just">
              <a:buFont typeface="Arial" charset="0"/>
              <a:buNone/>
            </a:pPr>
            <a:r>
              <a:rPr lang="it-IT" sz="2400" b="1" smtClean="0">
                <a:solidFill>
                  <a:srgbClr val="00B050"/>
                </a:solidFill>
                <a:latin typeface="Arial" charset="0"/>
                <a:cs typeface="Arial" charset="0"/>
              </a:rPr>
              <a:t>B- Declinare tale specificità entrando nel merito dell’attività didattica e della sua organizzazione all’interno delle istituzioni penitenziarie.</a:t>
            </a:r>
          </a:p>
          <a:p>
            <a:pPr algn="just">
              <a:buFont typeface="Calibri" pitchFamily="34" charset="0"/>
              <a:buAutoNum type="arabicPeriod"/>
            </a:pPr>
            <a:endParaRPr lang="it-IT" sz="2400" b="1" smtClean="0">
              <a:solidFill>
                <a:srgbClr val="00B050"/>
              </a:solidFill>
              <a:latin typeface="Arial" charset="0"/>
              <a:cs typeface="Arial" charset="0"/>
            </a:endParaRPr>
          </a:p>
          <a:p>
            <a:pPr algn="just">
              <a:buFont typeface="Arial" charset="0"/>
              <a:buNone/>
            </a:pPr>
            <a:r>
              <a:rPr lang="it-IT" sz="2400" b="1" smtClean="0">
                <a:solidFill>
                  <a:srgbClr val="0070C0"/>
                </a:solidFill>
                <a:latin typeface="Arial" charset="0"/>
                <a:cs typeface="Arial" charset="0"/>
              </a:rPr>
              <a:t>C- Rendere pienamente esigibile il diritto allo studio da parte degli studenti ristretti.</a:t>
            </a:r>
          </a:p>
          <a:p>
            <a:pPr algn="just">
              <a:buFont typeface="Arial" charset="0"/>
              <a:buNone/>
            </a:pPr>
            <a:endParaRPr lang="it-IT" sz="2400" smtClean="0">
              <a:latin typeface="Arial" charset="0"/>
              <a:cs typeface="Arial" charset="0"/>
            </a:endParaRPr>
          </a:p>
          <a:p>
            <a:pPr algn="just">
              <a:buFont typeface="Arial" charset="0"/>
              <a:buNone/>
            </a:pPr>
            <a:endParaRPr lang="it-IT" sz="2400" b="1" smtClean="0">
              <a:solidFill>
                <a:srgbClr val="FF0000"/>
              </a:solidFill>
            </a:endParaRPr>
          </a:p>
        </p:txBody>
      </p:sp>
      <p:sp>
        <p:nvSpPr>
          <p:cNvPr id="4" name="Segnaposto numero diapositiva 3"/>
          <p:cNvSpPr>
            <a:spLocks noGrp="1"/>
          </p:cNvSpPr>
          <p:nvPr>
            <p:ph type="sldNum" sz="quarter" idx="12"/>
          </p:nvPr>
        </p:nvSpPr>
        <p:spPr/>
        <p:txBody>
          <a:bodyPr/>
          <a:lstStyle/>
          <a:p>
            <a:pPr>
              <a:defRPr/>
            </a:pPr>
            <a:fld id="{EF8A2F44-7368-4F22-822D-7F000CCCD108}" type="slidenum">
              <a:rPr lang="it-IT" smtClean="0"/>
              <a:pPr>
                <a:defRPr/>
              </a:pPr>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2"/>
          <p:cNvSpPr>
            <a:spLocks noGrp="1"/>
          </p:cNvSpPr>
          <p:nvPr>
            <p:ph type="title"/>
          </p:nvPr>
        </p:nvSpPr>
        <p:spPr/>
        <p:txBody>
          <a:bodyPr/>
          <a:lstStyle/>
          <a:p>
            <a:r>
              <a:rPr lang="it-IT" sz="2000" b="1" u="sng" smtClean="0">
                <a:solidFill>
                  <a:srgbClr val="FF0000"/>
                </a:solidFill>
                <a:latin typeface="Arial" charset="0"/>
                <a:cs typeface="Arial" charset="0"/>
              </a:rPr>
              <a:t/>
            </a:r>
            <a:br>
              <a:rPr lang="it-IT" sz="2000" b="1" u="sng" smtClean="0">
                <a:solidFill>
                  <a:srgbClr val="FF0000"/>
                </a:solidFill>
                <a:latin typeface="Arial" charset="0"/>
                <a:cs typeface="Arial" charset="0"/>
              </a:rPr>
            </a:br>
            <a:r>
              <a:rPr lang="it-IT" sz="2000" b="1" u="sng" smtClean="0">
                <a:solidFill>
                  <a:srgbClr val="FF0000"/>
                </a:solidFill>
                <a:latin typeface="Arial" charset="0"/>
                <a:cs typeface="Arial" charset="0"/>
              </a:rPr>
              <a:t>A- Specificità e distintività </a:t>
            </a:r>
            <a:br>
              <a:rPr lang="it-IT" sz="2000" b="1" u="sng" smtClean="0">
                <a:solidFill>
                  <a:srgbClr val="FF0000"/>
                </a:solidFill>
                <a:latin typeface="Arial" charset="0"/>
                <a:cs typeface="Arial" charset="0"/>
              </a:rPr>
            </a:br>
            <a:r>
              <a:rPr lang="it-IT" sz="2000" b="1" smtClean="0">
                <a:latin typeface="Arial" charset="0"/>
                <a:cs typeface="Arial" charset="0"/>
              </a:rPr>
              <a:t>La Rete delle Scuole Ristrette </a:t>
            </a:r>
            <a:br>
              <a:rPr lang="it-IT" sz="2000" b="1" smtClean="0">
                <a:latin typeface="Arial" charset="0"/>
                <a:cs typeface="Arial" charset="0"/>
              </a:rPr>
            </a:br>
            <a:r>
              <a:rPr lang="it-IT" sz="2000" b="1" smtClean="0">
                <a:latin typeface="Arial" charset="0"/>
                <a:cs typeface="Arial" charset="0"/>
              </a:rPr>
              <a:t>nel Gruppo Tecnico Nazionale Istruzione degli adulti</a:t>
            </a:r>
            <a:br>
              <a:rPr lang="it-IT" sz="2000" b="1" smtClean="0">
                <a:latin typeface="Arial" charset="0"/>
                <a:cs typeface="Arial" charset="0"/>
              </a:rPr>
            </a:br>
            <a:endParaRPr lang="it-IT" sz="2000" b="1" u="sng" smtClean="0">
              <a:solidFill>
                <a:srgbClr val="FF0000"/>
              </a:solidFill>
              <a:latin typeface="Arial" charset="0"/>
              <a:cs typeface="Arial" charset="0"/>
            </a:endParaRPr>
          </a:p>
        </p:txBody>
      </p:sp>
      <p:sp>
        <p:nvSpPr>
          <p:cNvPr id="8195" name="Segnaposto contenuto 3"/>
          <p:cNvSpPr>
            <a:spLocks noGrp="1"/>
          </p:cNvSpPr>
          <p:nvPr>
            <p:ph idx="1"/>
          </p:nvPr>
        </p:nvSpPr>
        <p:spPr>
          <a:xfrm>
            <a:off x="428625" y="1428750"/>
            <a:ext cx="8258175" cy="4697413"/>
          </a:xfrm>
        </p:spPr>
        <p:txBody>
          <a:bodyPr/>
          <a:lstStyle/>
          <a:p>
            <a:pPr algn="just">
              <a:buFont typeface="Arial" charset="0"/>
              <a:buNone/>
            </a:pPr>
            <a:endParaRPr lang="it-IT" sz="1800" b="1" smtClean="0">
              <a:latin typeface="Arial" charset="0"/>
              <a:cs typeface="Arial" charset="0"/>
            </a:endParaRPr>
          </a:p>
          <a:p>
            <a:pPr algn="just"/>
            <a:r>
              <a:rPr lang="it-IT" sz="2000" b="1" smtClean="0">
                <a:solidFill>
                  <a:srgbClr val="0070C0"/>
                </a:solidFill>
                <a:latin typeface="Arial" charset="0"/>
                <a:cs typeface="Arial" charset="0"/>
              </a:rPr>
              <a:t>Nota prot. 1231/AOODGPS del 19 settembre in cui si invia agli USR interessati la documentazione necessaria per l’avvio dei progetti assistiti. Nell’allegato Documento si afferma che:</a:t>
            </a:r>
          </a:p>
          <a:p>
            <a:pPr algn="just"/>
            <a:endParaRPr lang="it-IT" sz="1800" b="1" smtClean="0">
              <a:latin typeface="Arial" charset="0"/>
              <a:cs typeface="Arial" charset="0"/>
            </a:endParaRPr>
          </a:p>
          <a:p>
            <a:pPr algn="just"/>
            <a:r>
              <a:rPr lang="it-IT" sz="1800" b="1" u="sng" smtClean="0">
                <a:solidFill>
                  <a:srgbClr val="FF0066"/>
                </a:solidFill>
                <a:latin typeface="Arial" charset="0"/>
                <a:cs typeface="Arial" charset="0"/>
              </a:rPr>
              <a:t>In data 9 luglio u.s., il Gruppo tecnico, </a:t>
            </a:r>
            <a:r>
              <a:rPr lang="it-IT" sz="1800" b="1" smtClean="0">
                <a:solidFill>
                  <a:srgbClr val="FF0066"/>
                </a:solidFill>
                <a:latin typeface="Arial" charset="0"/>
                <a:cs typeface="Arial" charset="0"/>
              </a:rPr>
              <a:t>coordinato dal Direttore Generale della Fondazione CENSIS, dr. Giuseppe Roma</a:t>
            </a:r>
            <a:r>
              <a:rPr lang="it-IT" sz="1800" b="1" u="sng" smtClean="0">
                <a:solidFill>
                  <a:srgbClr val="FF0066"/>
                </a:solidFill>
                <a:latin typeface="Arial" charset="0"/>
                <a:cs typeface="Arial" charset="0"/>
              </a:rPr>
              <a:t>, ha approvato </a:t>
            </a:r>
            <a:r>
              <a:rPr lang="it-IT" sz="1800" b="1" smtClean="0">
                <a:solidFill>
                  <a:srgbClr val="FF0066"/>
                </a:solidFill>
                <a:latin typeface="Arial" charset="0"/>
                <a:cs typeface="Arial" charset="0"/>
              </a:rPr>
              <a:t>il </a:t>
            </a:r>
            <a:r>
              <a:rPr lang="it-IT" sz="1800" b="1" i="1" smtClean="0">
                <a:solidFill>
                  <a:srgbClr val="FF0066"/>
                </a:solidFill>
                <a:latin typeface="Arial" charset="0"/>
                <a:cs typeface="Arial" charset="0"/>
              </a:rPr>
              <a:t>Documento contenente i criteri e le modalità per l’avvio,</a:t>
            </a:r>
            <a:r>
              <a:rPr lang="it-IT" sz="1800" b="1" smtClean="0">
                <a:solidFill>
                  <a:srgbClr val="FF0066"/>
                </a:solidFill>
                <a:latin typeface="Arial" charset="0"/>
                <a:cs typeface="Arial" charset="0"/>
              </a:rPr>
              <a:t> </a:t>
            </a:r>
            <a:r>
              <a:rPr lang="it-IT" sz="1800" b="1" i="1" smtClean="0">
                <a:solidFill>
                  <a:srgbClr val="FF0066"/>
                </a:solidFill>
                <a:latin typeface="Arial" charset="0"/>
                <a:cs typeface="Arial" charset="0"/>
              </a:rPr>
              <a:t>l’organizzazione e la realizzazione dei progetti assistiti a livello nazionale</a:t>
            </a:r>
            <a:r>
              <a:rPr lang="it-IT" sz="1800" b="1" smtClean="0">
                <a:solidFill>
                  <a:srgbClr val="FF0066"/>
                </a:solidFill>
                <a:latin typeface="Arial" charset="0"/>
                <a:cs typeface="Arial" charset="0"/>
              </a:rPr>
              <a:t>, uno per ciascuna delle seguenti aree territoriali: </a:t>
            </a:r>
          </a:p>
          <a:p>
            <a:pPr algn="just"/>
            <a:endParaRPr lang="it-IT" sz="1800" b="1" smtClean="0">
              <a:solidFill>
                <a:srgbClr val="FF0066"/>
              </a:solidFill>
              <a:latin typeface="Arial" charset="0"/>
              <a:cs typeface="Arial" charset="0"/>
            </a:endParaRPr>
          </a:p>
          <a:p>
            <a:pPr algn="ctr">
              <a:buFont typeface="Arial" charset="0"/>
              <a:buNone/>
            </a:pPr>
            <a:r>
              <a:rPr lang="it-IT" sz="1800" b="1" smtClean="0">
                <a:solidFill>
                  <a:srgbClr val="FF0066"/>
                </a:solidFill>
                <a:latin typeface="Arial" charset="0"/>
                <a:cs typeface="Arial" charset="0"/>
              </a:rPr>
              <a:t>Veneto, Piemonte, Lombardia,</a:t>
            </a:r>
          </a:p>
          <a:p>
            <a:pPr algn="ctr">
              <a:buFont typeface="Arial" charset="0"/>
              <a:buNone/>
            </a:pPr>
            <a:r>
              <a:rPr lang="it-IT" sz="1800" b="1" smtClean="0">
                <a:solidFill>
                  <a:srgbClr val="FF0066"/>
                </a:solidFill>
                <a:latin typeface="Arial" charset="0"/>
                <a:cs typeface="Arial" charset="0"/>
              </a:rPr>
              <a:t> Emilia Romagna, Toscana, Lazio, Campania, Puglia,Sicilia.</a:t>
            </a:r>
          </a:p>
          <a:p>
            <a:endParaRPr lang="it-IT" sz="1200" smtClean="0">
              <a:latin typeface="Arial" charset="0"/>
              <a:cs typeface="Arial" charset="0"/>
            </a:endParaRPr>
          </a:p>
          <a:p>
            <a:endParaRPr lang="it-IT" sz="1200" smtClean="0">
              <a:latin typeface="Arial" charset="0"/>
              <a:cs typeface="Arial" charset="0"/>
            </a:endParaRPr>
          </a:p>
        </p:txBody>
      </p:sp>
      <p:sp>
        <p:nvSpPr>
          <p:cNvPr id="2" name="Segnaposto numero diapositiva 1"/>
          <p:cNvSpPr>
            <a:spLocks noGrp="1"/>
          </p:cNvSpPr>
          <p:nvPr>
            <p:ph type="sldNum" sz="quarter" idx="12"/>
          </p:nvPr>
        </p:nvSpPr>
        <p:spPr/>
        <p:txBody>
          <a:bodyPr/>
          <a:lstStyle/>
          <a:p>
            <a:pPr>
              <a:defRPr/>
            </a:pPr>
            <a:fld id="{B31C9EBE-498F-4A9F-A2D9-79E3727421F2}" type="slidenum">
              <a:rPr lang="it-IT" smtClean="0"/>
              <a:pPr>
                <a:defRPr/>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a:xfrm>
            <a:off x="500063" y="274638"/>
            <a:ext cx="8186737" cy="1368425"/>
          </a:xfrm>
        </p:spPr>
        <p:txBody>
          <a:bodyPr/>
          <a:lstStyle/>
          <a:p>
            <a:r>
              <a:rPr lang="it-IT" sz="2400" b="1" smtClean="0"/>
              <a:t/>
            </a:r>
            <a:br>
              <a:rPr lang="it-IT" sz="2400" b="1" smtClean="0"/>
            </a:br>
            <a:r>
              <a:rPr lang="it-IT" sz="2400" b="1" u="sng" smtClean="0">
                <a:solidFill>
                  <a:srgbClr val="FF0000"/>
                </a:solidFill>
              </a:rPr>
              <a:t> A- </a:t>
            </a:r>
            <a:r>
              <a:rPr lang="it-IT" sz="2000" b="1" u="sng" smtClean="0">
                <a:solidFill>
                  <a:srgbClr val="FF0000"/>
                </a:solidFill>
                <a:latin typeface="Arial" charset="0"/>
                <a:cs typeface="Arial" charset="0"/>
              </a:rPr>
              <a:t> Specificità e distin</a:t>
            </a:r>
            <a:r>
              <a:rPr lang="it-IT" sz="2400" b="1" u="sng" smtClean="0">
                <a:solidFill>
                  <a:srgbClr val="FF0000"/>
                </a:solidFill>
              </a:rPr>
              <a:t>tività </a:t>
            </a:r>
            <a:r>
              <a:rPr lang="it-IT" sz="2400" b="1" smtClean="0"/>
              <a:t/>
            </a:r>
            <a:br>
              <a:rPr lang="it-IT" sz="2400" b="1" smtClean="0"/>
            </a:br>
            <a:r>
              <a:rPr lang="it-IT" sz="2000" b="1" smtClean="0">
                <a:latin typeface="Arial" charset="0"/>
                <a:cs typeface="Arial" charset="0"/>
              </a:rPr>
              <a:t>Documento contenente le indicazioni per la realizzazione delle azioni in cui si articola il progetto assistito a livello nazionale </a:t>
            </a:r>
            <a:br>
              <a:rPr lang="it-IT" sz="2000" b="1" smtClean="0">
                <a:latin typeface="Arial" charset="0"/>
                <a:cs typeface="Arial" charset="0"/>
              </a:rPr>
            </a:br>
            <a:r>
              <a:rPr lang="it-IT" sz="2000" b="1" smtClean="0">
                <a:latin typeface="Arial" charset="0"/>
                <a:cs typeface="Arial" charset="0"/>
              </a:rPr>
              <a:t>( nota. N. 4241 del 31 luglio 2013) </a:t>
            </a:r>
            <a:r>
              <a:rPr lang="it-IT" sz="2400" smtClean="0"/>
              <a:t/>
            </a:r>
            <a:br>
              <a:rPr lang="it-IT" sz="2400" smtClean="0"/>
            </a:br>
            <a:endParaRPr lang="it-IT" sz="2400" b="1" smtClean="0">
              <a:solidFill>
                <a:srgbClr val="FF0000"/>
              </a:solidFill>
              <a:latin typeface="Arial" charset="0"/>
              <a:cs typeface="Arial" charset="0"/>
            </a:endParaRPr>
          </a:p>
        </p:txBody>
      </p:sp>
      <p:sp>
        <p:nvSpPr>
          <p:cNvPr id="3" name="Segnaposto contenuto 2"/>
          <p:cNvSpPr>
            <a:spLocks noGrp="1"/>
          </p:cNvSpPr>
          <p:nvPr>
            <p:ph idx="1"/>
          </p:nvPr>
        </p:nvSpPr>
        <p:spPr/>
        <p:txBody>
          <a:bodyPr/>
          <a:lstStyle/>
          <a:p>
            <a:pPr>
              <a:buFont typeface="Arial" pitchFamily="34" charset="0"/>
              <a:buChar char="•"/>
              <a:defRPr/>
            </a:pPr>
            <a:r>
              <a:rPr lang="it-IT" sz="2000" b="1" dirty="0" smtClean="0">
                <a:latin typeface="Arial" pitchFamily="34" charset="0"/>
                <a:cs typeface="Arial" pitchFamily="34" charset="0"/>
              </a:rPr>
              <a:t>Premessa - B- Finalità</a:t>
            </a:r>
            <a:endParaRPr lang="it-IT" sz="1600" dirty="0" smtClean="0">
              <a:latin typeface="Arial" pitchFamily="34" charset="0"/>
              <a:cs typeface="Arial" pitchFamily="34" charset="0"/>
            </a:endParaRPr>
          </a:p>
          <a:p>
            <a:pPr algn="just">
              <a:buFont typeface="Arial" pitchFamily="34" charset="0"/>
              <a:buChar char="•"/>
              <a:defRPr/>
            </a:pPr>
            <a:r>
              <a:rPr lang="it-IT" sz="2000" b="1" dirty="0" smtClean="0">
                <a:solidFill>
                  <a:srgbClr val="7030A0"/>
                </a:solidFill>
                <a:latin typeface="Arial" pitchFamily="34" charset="0"/>
                <a:cs typeface="Arial" pitchFamily="34" charset="0"/>
              </a:rPr>
              <a:t>Considerato che l’art. 1, comma 2 del D.P.R. 263/2012 riconduce nell’ambito della ridefinizione dell’assetto </a:t>
            </a:r>
            <a:r>
              <a:rPr lang="it-IT" sz="2000" b="1" dirty="0" err="1" smtClean="0">
                <a:solidFill>
                  <a:srgbClr val="7030A0"/>
                </a:solidFill>
                <a:latin typeface="Arial" pitchFamily="34" charset="0"/>
                <a:cs typeface="Arial" pitchFamily="34" charset="0"/>
              </a:rPr>
              <a:t>organizzativo-didattico</a:t>
            </a:r>
            <a:r>
              <a:rPr lang="it-IT" sz="2000" b="1" dirty="0" smtClean="0">
                <a:solidFill>
                  <a:srgbClr val="7030A0"/>
                </a:solidFill>
                <a:latin typeface="Arial" pitchFamily="34" charset="0"/>
                <a:cs typeface="Arial" pitchFamily="34" charset="0"/>
              </a:rPr>
              <a:t> ivi prevista, anche </a:t>
            </a:r>
            <a:r>
              <a:rPr lang="it-IT" sz="2000" b="1" dirty="0" smtClean="0">
                <a:solidFill>
                  <a:schemeClr val="accent6"/>
                </a:solidFill>
                <a:latin typeface="Arial" pitchFamily="34" charset="0"/>
                <a:cs typeface="Arial" pitchFamily="34" charset="0"/>
              </a:rPr>
              <a:t>“</a:t>
            </a:r>
            <a:r>
              <a:rPr lang="it-IT" sz="2000" b="1" i="1" dirty="0" smtClean="0">
                <a:solidFill>
                  <a:schemeClr val="accent6"/>
                </a:solidFill>
                <a:latin typeface="Arial" pitchFamily="34" charset="0"/>
                <a:cs typeface="Arial" pitchFamily="34" charset="0"/>
              </a:rPr>
              <a:t>i corsi della scuola dell’obbligo</a:t>
            </a:r>
            <a:r>
              <a:rPr lang="it-IT" sz="2000" b="1" dirty="0" smtClean="0">
                <a:solidFill>
                  <a:schemeClr val="accent6"/>
                </a:solidFill>
                <a:latin typeface="Arial" pitchFamily="34" charset="0"/>
                <a:cs typeface="Arial" pitchFamily="34" charset="0"/>
              </a:rPr>
              <a:t> </a:t>
            </a:r>
            <a:r>
              <a:rPr lang="it-IT" sz="2000" b="1" i="1" dirty="0" smtClean="0">
                <a:solidFill>
                  <a:schemeClr val="accent6"/>
                </a:solidFill>
                <a:latin typeface="Arial" pitchFamily="34" charset="0"/>
                <a:cs typeface="Arial" pitchFamily="34" charset="0"/>
              </a:rPr>
              <a:t>e di istruzione secondaria superiore negli istituti di prevenzione e pena”</a:t>
            </a:r>
            <a:r>
              <a:rPr lang="it-IT" sz="2000" b="1" dirty="0" smtClean="0">
                <a:solidFill>
                  <a:schemeClr val="accent6"/>
                </a:solidFill>
                <a:latin typeface="Arial" pitchFamily="34" charset="0"/>
                <a:cs typeface="Arial" pitchFamily="34" charset="0"/>
              </a:rPr>
              <a:t>, </a:t>
            </a:r>
            <a:r>
              <a:rPr lang="it-IT" sz="2000" b="1" u="sng" dirty="0" smtClean="0">
                <a:solidFill>
                  <a:srgbClr val="0070C0"/>
                </a:solidFill>
                <a:latin typeface="Arial" pitchFamily="34" charset="0"/>
                <a:cs typeface="Arial" pitchFamily="34" charset="0"/>
              </a:rPr>
              <a:t>i </a:t>
            </a:r>
            <a:r>
              <a:rPr lang="it-IT" sz="2000" b="1" i="1" u="sng" dirty="0" smtClean="0">
                <a:solidFill>
                  <a:srgbClr val="0070C0"/>
                </a:solidFill>
                <a:latin typeface="Arial" pitchFamily="34" charset="0"/>
                <a:cs typeface="Arial" pitchFamily="34" charset="0"/>
              </a:rPr>
              <a:t>progetti assistiti </a:t>
            </a:r>
            <a:r>
              <a:rPr lang="it-IT" sz="2000" b="1" u="sng" dirty="0" smtClean="0">
                <a:solidFill>
                  <a:srgbClr val="0070C0"/>
                </a:solidFill>
                <a:latin typeface="Arial" pitchFamily="34" charset="0"/>
                <a:cs typeface="Arial" pitchFamily="34" charset="0"/>
              </a:rPr>
              <a:t>non potranno prescindere dalla specificità e </a:t>
            </a:r>
            <a:r>
              <a:rPr lang="it-IT" sz="2000" b="1" u="sng" dirty="0" err="1" smtClean="0">
                <a:solidFill>
                  <a:srgbClr val="0070C0"/>
                </a:solidFill>
                <a:latin typeface="Arial" pitchFamily="34" charset="0"/>
                <a:cs typeface="Arial" pitchFamily="34" charset="0"/>
              </a:rPr>
              <a:t>distintività</a:t>
            </a:r>
            <a:r>
              <a:rPr lang="it-IT" sz="2000" b="1" u="sng" dirty="0" smtClean="0">
                <a:solidFill>
                  <a:srgbClr val="0070C0"/>
                </a:solidFill>
                <a:latin typeface="Arial" pitchFamily="34" charset="0"/>
                <a:cs typeface="Arial" pitchFamily="34" charset="0"/>
              </a:rPr>
              <a:t> dell’istruzione nelle carceri anche al fine di rendere compatibili i nuovi assetti con i “tempi” e i “luoghi” della detenzione e la specificità dell’utenza</a:t>
            </a:r>
            <a:r>
              <a:rPr lang="it-IT" sz="2000" dirty="0" smtClean="0">
                <a:latin typeface="Arial" pitchFamily="34" charset="0"/>
                <a:cs typeface="Arial" pitchFamily="34" charset="0"/>
              </a:rPr>
              <a:t>; </a:t>
            </a:r>
          </a:p>
          <a:p>
            <a:pPr algn="just">
              <a:buFont typeface="Arial" pitchFamily="34" charset="0"/>
              <a:buChar char="•"/>
              <a:defRPr/>
            </a:pPr>
            <a:r>
              <a:rPr lang="it-IT" sz="2000" b="1" dirty="0" smtClean="0">
                <a:solidFill>
                  <a:srgbClr val="00B050"/>
                </a:solidFill>
                <a:latin typeface="Arial" pitchFamily="34" charset="0"/>
                <a:cs typeface="Arial" pitchFamily="34" charset="0"/>
              </a:rPr>
              <a:t>in tale contesto, particolare significato assumono le attività volte ad assicurare l’offerta di istruzione negli istituti penali minorili da perseguire anche nella prospettiva di consentire il conseguimento di più elevati livelli di istruzione.</a:t>
            </a:r>
          </a:p>
          <a:p>
            <a:pPr>
              <a:buFont typeface="Arial" pitchFamily="34" charset="0"/>
              <a:buChar char="•"/>
              <a:defRPr/>
            </a:pPr>
            <a:endParaRPr lang="it-IT" sz="1600" dirty="0">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pPr>
              <a:defRPr/>
            </a:pPr>
            <a:fld id="{F58C055C-7971-4E14-A462-2A0F90288DE2}" type="slidenum">
              <a:rPr lang="it-IT" smtClean="0"/>
              <a:pPr>
                <a:defRPr/>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357188" y="274638"/>
            <a:ext cx="8329612" cy="939800"/>
          </a:xfrm>
        </p:spPr>
        <p:txBody>
          <a:bodyPr/>
          <a:lstStyle/>
          <a:p>
            <a:r>
              <a:rPr lang="it-IT" sz="2400" b="1" smtClean="0">
                <a:latin typeface="Arial" charset="0"/>
                <a:cs typeface="Arial" charset="0"/>
              </a:rPr>
              <a:t> </a:t>
            </a:r>
            <a:r>
              <a:rPr lang="it-IT" sz="2000" b="1" smtClean="0">
                <a:latin typeface="Arial" charset="0"/>
                <a:cs typeface="Arial" charset="0"/>
              </a:rPr>
              <a:t/>
            </a:r>
            <a:br>
              <a:rPr lang="it-IT" sz="2000" b="1" smtClean="0">
                <a:latin typeface="Arial" charset="0"/>
                <a:cs typeface="Arial" charset="0"/>
              </a:rPr>
            </a:br>
            <a:r>
              <a:rPr lang="it-IT" sz="2000" b="1" smtClean="0">
                <a:solidFill>
                  <a:srgbClr val="FF0000"/>
                </a:solidFill>
                <a:latin typeface="Arial" charset="0"/>
                <a:cs typeface="Arial" charset="0"/>
              </a:rPr>
              <a:t>A-</a:t>
            </a:r>
            <a:r>
              <a:rPr lang="it-IT" sz="2000" b="1" smtClean="0">
                <a:latin typeface="Arial" charset="0"/>
                <a:cs typeface="Arial" charset="0"/>
              </a:rPr>
              <a:t> Le scuole carcerarie nei progetti assistiti</a:t>
            </a:r>
            <a:br>
              <a:rPr lang="it-IT" sz="2000" b="1" smtClean="0">
                <a:latin typeface="Arial" charset="0"/>
                <a:cs typeface="Arial" charset="0"/>
              </a:rPr>
            </a:br>
            <a:r>
              <a:rPr lang="it-IT" sz="2000" b="1" smtClean="0">
                <a:latin typeface="Arial" charset="0"/>
                <a:cs typeface="Arial" charset="0"/>
              </a:rPr>
              <a:t>Criteri individuazione rete CTP</a:t>
            </a:r>
            <a:r>
              <a:rPr lang="it-IT" sz="1800" smtClean="0">
                <a:latin typeface="Arial" charset="0"/>
                <a:cs typeface="Arial" charset="0"/>
              </a:rPr>
              <a:t/>
            </a:r>
            <a:br>
              <a:rPr lang="it-IT" sz="1800" smtClean="0">
                <a:latin typeface="Arial" charset="0"/>
                <a:cs typeface="Arial" charset="0"/>
              </a:rPr>
            </a:br>
            <a:endParaRPr lang="it-IT" sz="1800" smtClean="0">
              <a:latin typeface="Arial" charset="0"/>
              <a:cs typeface="Arial" charset="0"/>
            </a:endParaRPr>
          </a:p>
        </p:txBody>
      </p:sp>
      <p:sp>
        <p:nvSpPr>
          <p:cNvPr id="10243" name="Segnaposto contenuto 2"/>
          <p:cNvSpPr>
            <a:spLocks noGrp="1"/>
          </p:cNvSpPr>
          <p:nvPr>
            <p:ph idx="1"/>
          </p:nvPr>
        </p:nvSpPr>
        <p:spPr>
          <a:xfrm>
            <a:off x="428625" y="1500188"/>
            <a:ext cx="8258175" cy="4786312"/>
          </a:xfrm>
        </p:spPr>
        <p:txBody>
          <a:bodyPr/>
          <a:lstStyle/>
          <a:p>
            <a:r>
              <a:rPr lang="it-IT" sz="2000" b="1" smtClean="0">
                <a:solidFill>
                  <a:srgbClr val="FF0000"/>
                </a:solidFill>
                <a:latin typeface="Arial" charset="0"/>
                <a:cs typeface="Arial" charset="0"/>
              </a:rPr>
              <a:t>L’USR,</a:t>
            </a:r>
            <a:r>
              <a:rPr lang="it-IT" sz="2000" smtClean="0">
                <a:latin typeface="Arial" charset="0"/>
                <a:cs typeface="Arial" charset="0"/>
              </a:rPr>
              <a:t>  d’intesa con la Regione interessata</a:t>
            </a:r>
            <a:r>
              <a:rPr lang="it-IT" sz="2000" b="1" smtClean="0">
                <a:solidFill>
                  <a:srgbClr val="FF0000"/>
                </a:solidFill>
                <a:latin typeface="Arial" charset="0"/>
                <a:cs typeface="Arial" charset="0"/>
              </a:rPr>
              <a:t>, individua la rete di CTP </a:t>
            </a:r>
            <a:r>
              <a:rPr lang="it-IT" sz="2000" smtClean="0">
                <a:latin typeface="Arial" charset="0"/>
                <a:cs typeface="Arial" charset="0"/>
              </a:rPr>
              <a:t>per la realizzazione di un progetto assistito </a:t>
            </a:r>
            <a:r>
              <a:rPr lang="it-IT" sz="2000" b="1" smtClean="0">
                <a:solidFill>
                  <a:srgbClr val="FF0000"/>
                </a:solidFill>
                <a:latin typeface="Arial" charset="0"/>
                <a:cs typeface="Arial" charset="0"/>
              </a:rPr>
              <a:t>sulla base dei seguenti criteri:  </a:t>
            </a:r>
          </a:p>
          <a:p>
            <a:r>
              <a:rPr lang="it-IT" sz="2000" b="1" u="sng" smtClean="0">
                <a:solidFill>
                  <a:srgbClr val="00B050"/>
                </a:solidFill>
                <a:latin typeface="Arial" charset="0"/>
                <a:cs typeface="Arial" charset="0"/>
              </a:rPr>
              <a:t>essere una rete </a:t>
            </a:r>
            <a:r>
              <a:rPr lang="it-IT" sz="2000" b="1" smtClean="0">
                <a:latin typeface="Arial" charset="0"/>
                <a:cs typeface="Arial" charset="0"/>
              </a:rPr>
              <a:t>- già costituita e funzionante da almeno cinque anni   - </a:t>
            </a:r>
            <a:r>
              <a:rPr lang="it-IT" sz="2000" b="1" u="sng" smtClean="0">
                <a:solidFill>
                  <a:srgbClr val="0070C0"/>
                </a:solidFill>
                <a:latin typeface="Arial" charset="0"/>
                <a:cs typeface="Arial" charset="0"/>
              </a:rPr>
              <a:t>che comprenda  il maggior numero di CTP</a:t>
            </a:r>
            <a:r>
              <a:rPr lang="it-IT" sz="2000" b="1" smtClean="0">
                <a:solidFill>
                  <a:srgbClr val="7030A0"/>
                </a:solidFill>
                <a:latin typeface="Arial" charset="0"/>
                <a:cs typeface="Arial" charset="0"/>
              </a:rPr>
              <a:t>, Corsi serali </a:t>
            </a:r>
            <a:r>
              <a:rPr lang="it-IT" sz="2000" b="1" u="sng" smtClean="0">
                <a:solidFill>
                  <a:srgbClr val="FF0066"/>
                </a:solidFill>
                <a:latin typeface="Arial" charset="0"/>
                <a:cs typeface="Arial" charset="0"/>
              </a:rPr>
              <a:t>e</a:t>
            </a:r>
            <a:r>
              <a:rPr lang="it-IT" sz="2000" b="1" smtClean="0">
                <a:solidFill>
                  <a:srgbClr val="FF0066"/>
                </a:solidFill>
                <a:latin typeface="Arial" charset="0"/>
                <a:cs typeface="Arial" charset="0"/>
              </a:rPr>
              <a:t> </a:t>
            </a:r>
            <a:r>
              <a:rPr lang="it-IT" sz="2000" b="1" u="sng" smtClean="0">
                <a:solidFill>
                  <a:srgbClr val="FF0066"/>
                </a:solidFill>
                <a:latin typeface="Arial" charset="0"/>
                <a:cs typeface="Arial" charset="0"/>
              </a:rPr>
              <a:t>scuole carcerarie</a:t>
            </a:r>
            <a:r>
              <a:rPr lang="it-IT" sz="2000" b="1" u="sng" smtClean="0">
                <a:latin typeface="Arial" charset="0"/>
                <a:cs typeface="Arial" charset="0"/>
              </a:rPr>
              <a:t> </a:t>
            </a:r>
            <a:r>
              <a:rPr lang="it-IT" sz="2000" b="1" smtClean="0">
                <a:latin typeface="Arial" charset="0"/>
                <a:cs typeface="Arial" charset="0"/>
              </a:rPr>
              <a:t>dell’ambito provinciale</a:t>
            </a:r>
            <a:r>
              <a:rPr lang="it-IT" sz="2000" smtClean="0">
                <a:latin typeface="Arial" charset="0"/>
                <a:cs typeface="Arial" charset="0"/>
              </a:rPr>
              <a:t>;  </a:t>
            </a:r>
          </a:p>
          <a:p>
            <a:pPr algn="just"/>
            <a:r>
              <a:rPr lang="it-IT" sz="2000" b="1" smtClean="0">
                <a:solidFill>
                  <a:srgbClr val="FF0000"/>
                </a:solidFill>
                <a:latin typeface="Arial" charset="0"/>
                <a:cs typeface="Arial" charset="0"/>
              </a:rPr>
              <a:t>avere una utenza non inferiore ad almeno  400 adulti “scrutinati”…; </a:t>
            </a:r>
          </a:p>
          <a:p>
            <a:r>
              <a:rPr lang="it-IT" sz="2000" b="1" smtClean="0">
                <a:latin typeface="Arial" charset="0"/>
                <a:cs typeface="Arial" charset="0"/>
              </a:rPr>
              <a:t>con una documentata esperienza nel settore dell’innovazione dei percorsi di istruzione degli adulti;</a:t>
            </a:r>
          </a:p>
          <a:p>
            <a:pPr algn="just"/>
            <a:r>
              <a:rPr lang="it-IT" sz="2000" b="1" smtClean="0">
                <a:solidFill>
                  <a:srgbClr val="7030A0"/>
                </a:solidFill>
                <a:latin typeface="Arial" charset="0"/>
                <a:cs typeface="Arial" charset="0"/>
              </a:rPr>
              <a:t>con un buon livello di interazione con istituzioni, enti, associazioni presenti nel territorio di riferimento comprovato dalla partecipazione a progetti integrati e dalla stipula di accordi di programma, protocolli d’intesa, convenzioni</a:t>
            </a:r>
            <a:r>
              <a:rPr lang="it-IT" sz="2000" smtClean="0">
                <a:solidFill>
                  <a:srgbClr val="7030A0"/>
                </a:solidFill>
                <a:latin typeface="Arial" charset="0"/>
                <a:cs typeface="Arial" charset="0"/>
              </a:rPr>
              <a:t>.</a:t>
            </a:r>
          </a:p>
          <a:p>
            <a:pPr algn="just">
              <a:buFont typeface="Arial" charset="0"/>
              <a:buNone/>
            </a:pPr>
            <a:r>
              <a:rPr lang="it-IT" sz="1800" smtClean="0">
                <a:solidFill>
                  <a:srgbClr val="7030A0"/>
                </a:solidFill>
              </a:rPr>
              <a:t> </a:t>
            </a:r>
          </a:p>
          <a:p>
            <a:endParaRPr lang="it-IT" sz="1800" smtClean="0">
              <a:latin typeface="Arial" charset="0"/>
              <a:cs typeface="Arial" charset="0"/>
            </a:endParaRPr>
          </a:p>
        </p:txBody>
      </p:sp>
      <p:sp>
        <p:nvSpPr>
          <p:cNvPr id="4" name="Segnaposto numero diapositiva 3"/>
          <p:cNvSpPr>
            <a:spLocks noGrp="1"/>
          </p:cNvSpPr>
          <p:nvPr>
            <p:ph type="sldNum" sz="quarter" idx="12"/>
          </p:nvPr>
        </p:nvSpPr>
        <p:spPr/>
        <p:txBody>
          <a:bodyPr/>
          <a:lstStyle/>
          <a:p>
            <a:pPr>
              <a:defRPr/>
            </a:pPr>
            <a:fld id="{FCF32382-7A6D-4958-938C-9C8508BDD0C5}" type="slidenum">
              <a:rPr lang="it-IT" smtClean="0"/>
              <a:pPr>
                <a:defRPr/>
              </a:pPr>
              <a:t>9</a:t>
            </a:fld>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7872</TotalTime>
  <Words>1609</Words>
  <Application>Microsoft Office PowerPoint</Application>
  <PresentationFormat>Presentazione su schermo (4:3)</PresentationFormat>
  <Paragraphs>109</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Verdana</vt:lpstr>
      <vt:lpstr>Arial</vt:lpstr>
      <vt:lpstr>Calibri</vt:lpstr>
      <vt:lpstr>Bernard MT Condensed</vt:lpstr>
      <vt:lpstr>Agency FB</vt:lpstr>
      <vt:lpstr>Tema di Office</vt:lpstr>
      <vt:lpstr> CESP- CENTRO STUDI SCUOLA PUBBLICA- Sede nazionale Viale Manzoni, 55-Roma Tel. 06-70452452 Fax 06-77206060   </vt:lpstr>
      <vt:lpstr>L’ISTRUZIONE E FORMAZIONE IN CARCERE-  </vt:lpstr>
      <vt:lpstr>L'istruzione nel regolamento di esecuzione del 2000  (D.P.R. n. 230 del 2000)</vt:lpstr>
      <vt:lpstr> Il sistema integrato e nuovi CPIA  Reti territoriali di servizio- RTS </vt:lpstr>
      <vt:lpstr>Diapositiva 5</vt:lpstr>
      <vt:lpstr> Specificità e distintività dell’istruzione carceraria   nell’istruzione degli adulti</vt:lpstr>
      <vt:lpstr> A- Specificità e distintività  La Rete delle Scuole Ristrette  nel Gruppo Tecnico Nazionale Istruzione degli adulti </vt:lpstr>
      <vt:lpstr>  A-  Specificità e distintività  Documento contenente le indicazioni per la realizzazione delle azioni in cui si articola il progetto assistito a livello nazionale  ( nota. N. 4241 del 31 luglio 2013)  </vt:lpstr>
      <vt:lpstr>  A- Le scuole carcerarie nei progetti assistiti Criteri individuazione rete CTP </vt:lpstr>
      <vt:lpstr>  A- Scuole carcerarie e organizzazione dei progetti assistiti: azioni, monitoraggio, iniziative di formazione/informazione, risorse  </vt:lpstr>
      <vt:lpstr> B - Percorsi di istruzione e  Strumenti di flessibilità  Declinare le specificità  </vt:lpstr>
      <vt:lpstr>B - Percorsi di istruzione e  Strumenti di flessibilità  Declinare le specificità </vt:lpstr>
      <vt:lpstr>B - Percorsi di istruzione e  Strumenti di flessibilità  Declinare le specificità </vt:lpstr>
      <vt:lpstr>B - Percorsi di istruzione e  Strumenti di flessibilità  Declinare le specificità </vt:lpstr>
      <vt:lpstr>C- Attuazione del diritto allo studio in carcere e piena esigibilità di tale diritto </vt:lpstr>
      <vt:lpstr> Lo sbilanciamento dei CPIA Attività della Rete Territoriale di Servizio.  </vt:lpstr>
      <vt:lpstr>Finalità</vt:lpstr>
      <vt:lpstr>Un Diritto costituzionale</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Contrattazione integrativa</dc:title>
  <dc:creator>itc</dc:creator>
  <cp:lastModifiedBy>User</cp:lastModifiedBy>
  <cp:revision>785</cp:revision>
  <dcterms:created xsi:type="dcterms:W3CDTF">2010-08-31T11:55:02Z</dcterms:created>
  <dcterms:modified xsi:type="dcterms:W3CDTF">2014-04-02T14:37:46Z</dcterms:modified>
</cp:coreProperties>
</file>