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296" r:id="rId12"/>
    <p:sldId id="298" r:id="rId13"/>
  </p:sldIdLst>
  <p:sldSz cx="9144000" cy="6858000" type="screen4x3"/>
  <p:notesSz cx="6797675" cy="9928225"/>
  <p:custDataLst>
    <p:tags r:id="rId16"/>
  </p:custDataLst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5611"/>
    <a:srgbClr val="673A0D"/>
    <a:srgbClr val="291705"/>
    <a:srgbClr val="43AEFF"/>
    <a:srgbClr val="FF3300"/>
    <a:srgbClr val="000099"/>
    <a:srgbClr val="0033CC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7" autoAdjust="0"/>
    <p:restoredTop sz="99312" autoAdjust="0"/>
  </p:normalViewPr>
  <p:slideViewPr>
    <p:cSldViewPr>
      <p:cViewPr>
        <p:scale>
          <a:sx n="75" d="100"/>
          <a:sy n="75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E0382639-36FC-4320-BC77-C8C978149608}" type="datetimeFigureOut">
              <a:rPr lang="it-IT"/>
              <a:pPr>
                <a:defRPr/>
              </a:pPr>
              <a:t>02/04/2014</a:t>
            </a:fld>
            <a:endParaRPr lang="it-IT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FDB595DF-57E9-4C21-830B-469C9FBDF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41453970-E316-4831-B522-5671EA1F8491}" type="datetimeFigureOut">
              <a:rPr lang="it-IT"/>
              <a:pPr>
                <a:defRPr/>
              </a:pPr>
              <a:t>02/04/2014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FA6635F2-4578-4BC3-AFE0-FE09E94E86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5364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5" tIns="47782" rIns="95565" bIns="47782" anchor="b"/>
          <a:lstStyle/>
          <a:p>
            <a:pPr algn="r" defTabSz="955675"/>
            <a:fld id="{205C55AB-7539-42D6-BD0D-029060AFBF5D}" type="slidenum">
              <a:rPr lang="it-IT" sz="1300"/>
              <a:pPr algn="r" defTabSz="955675"/>
              <a:t>1</a:t>
            </a:fld>
            <a:endParaRPr lang="it-IT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8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5" tIns="47782" rIns="95565" bIns="47782" anchor="b"/>
          <a:lstStyle/>
          <a:p>
            <a:pPr algn="r" defTabSz="955675"/>
            <a:fld id="{F9D1A631-B542-4DF2-A217-76E429DE1751}" type="slidenum">
              <a:rPr lang="it-IT" sz="1300"/>
              <a:pPr algn="r" defTabSz="955675"/>
              <a:t>3</a:t>
            </a:fld>
            <a:endParaRPr lang="it-IT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7412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5" tIns="47782" rIns="95565" bIns="47782" anchor="b"/>
          <a:lstStyle/>
          <a:p>
            <a:pPr algn="r" defTabSz="955675"/>
            <a:fld id="{F77295D7-284F-4BB2-AB65-567E5BEEF7DF}" type="slidenum">
              <a:rPr lang="it-IT" sz="1300"/>
              <a:pPr algn="r" defTabSz="955675"/>
              <a:t>4</a:t>
            </a:fld>
            <a:endParaRPr lang="it-IT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8436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5" tIns="47782" rIns="95565" bIns="47782" anchor="b"/>
          <a:lstStyle/>
          <a:p>
            <a:pPr algn="r" defTabSz="955675"/>
            <a:fld id="{E484000C-6DBF-4976-9A74-420167CB3101}" type="slidenum">
              <a:rPr lang="it-IT" sz="1300"/>
              <a:pPr algn="r" defTabSz="955675"/>
              <a:t>5</a:t>
            </a:fld>
            <a:endParaRPr lang="it-IT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60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5" tIns="47782" rIns="95565" bIns="47782" anchor="b"/>
          <a:lstStyle/>
          <a:p>
            <a:pPr algn="r" defTabSz="955675"/>
            <a:fld id="{D4613970-6232-4B4B-9003-A549E7F97AB3}" type="slidenum">
              <a:rPr lang="it-IT" sz="1300"/>
              <a:pPr algn="r" defTabSz="955675"/>
              <a:t>6</a:t>
            </a:fld>
            <a:endParaRPr lang="it-IT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0484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5" tIns="47782" rIns="95565" bIns="47782" anchor="b"/>
          <a:lstStyle/>
          <a:p>
            <a:pPr algn="r" defTabSz="955675"/>
            <a:fld id="{53CE7934-39C5-490F-9DCB-6E85B176D1BB}" type="slidenum">
              <a:rPr lang="it-IT" sz="1300"/>
              <a:pPr algn="r" defTabSz="955675"/>
              <a:t>7</a:t>
            </a:fld>
            <a:endParaRPr lang="it-IT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1508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5" tIns="47782" rIns="95565" bIns="47782" anchor="b"/>
          <a:lstStyle/>
          <a:p>
            <a:pPr algn="r" defTabSz="955675"/>
            <a:fld id="{130B0C06-B43B-4C9B-8329-66188C25678E}" type="slidenum">
              <a:rPr lang="it-IT" sz="1300"/>
              <a:pPr algn="r" defTabSz="955675"/>
              <a:t>9</a:t>
            </a:fld>
            <a:endParaRPr lang="it-IT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5" tIns="47782" rIns="95565" bIns="47782" anchor="b"/>
          <a:lstStyle/>
          <a:p>
            <a:pPr algn="r" defTabSz="955675"/>
            <a:fld id="{829DD04E-C9A4-4613-94B0-616A16204B86}" type="slidenum">
              <a:rPr lang="it-IT" sz="1300"/>
              <a:pPr algn="r" defTabSz="955675"/>
              <a:t>10</a:t>
            </a:fld>
            <a:endParaRPr lang="it-IT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6" name="Segnaposto numero diapositiva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65" tIns="47782" rIns="95565" bIns="47782" anchor="b"/>
          <a:lstStyle/>
          <a:p>
            <a:pPr algn="r" defTabSz="955675"/>
            <a:fld id="{87F2E9AD-C283-4198-81A4-35EC0F77CDD9}" type="slidenum">
              <a:rPr lang="it-IT" sz="1300"/>
              <a:pPr algn="r" defTabSz="955675"/>
              <a:t>11</a:t>
            </a:fld>
            <a:endParaRPr lang="it-IT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EC3A2-9726-41B5-A5FA-DBC05064B2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A00E9-3ECA-4354-8695-5A8843A90FE9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94206-2B4F-4950-99D6-3EC99D6B65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5FD57-8E59-4405-BC90-C4C13B0A4E9B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EA51-13F8-4004-8408-1333765250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29753-A817-4AA0-8654-8B26DECBEFDF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CAE95-688E-4B9F-9F36-BA1180BF47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9DC13-576E-43FA-A2DB-D267E5F4A306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CF5FE-96DF-470B-97DE-A49FD913C1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F1E2-0023-4800-9368-A0FCB71FE77D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DAC92-F6D4-4E20-A096-1B6AC6220C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DC9F-3AF5-4613-8D4C-BD0E2BA06280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76A6-9DBE-43A4-917F-623EFA8F67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376B-5713-4454-9CDE-AC1259CE9D11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AFBD3-E221-4EC1-972C-F80379EBB4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F7F8-5CCA-4B0E-AD40-E690A9D54A97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71ED7-83A0-4C69-8392-6345B3463F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31866-80B4-48B2-BFFB-0631EAE01DB1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252A3-5860-4ADF-8226-F59BBBEB5D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70AC5-A7C7-4C70-BDC2-A065F9058740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BEBF-3709-4763-9BB0-E871EF2BBC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587E2-1166-40AA-A466-D2FC9AB3B3B6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ECCBC-7165-4A2C-B205-2BDF2FC70D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36E8-7EFF-4FEC-8A02-451F06912E29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A76221B-E4FE-4C07-8E62-8B89188AF4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501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501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>
                <a:solidFill>
                  <a:schemeClr val="accent2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501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>
                <a:solidFill>
                  <a:schemeClr val="accent2"/>
                </a:solidFill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27436957-27C5-4213-957C-B2EBD65A146D}" type="datetime1">
              <a:rPr lang="it-IT"/>
              <a:pPr>
                <a:defRPr/>
              </a:pPr>
              <a:t>02/04/2014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Compiti.p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teriali.ppt" TargetMode="External"/><Relationship Id="rId5" Type="http://schemas.openxmlformats.org/officeDocument/2006/relationships/image" Target="../media/image6.jpeg"/><Relationship Id="rId4" Type="http://schemas.openxmlformats.org/officeDocument/2006/relationships/hyperlink" Target="Tematiche.pp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solidFill>
            <a:schemeClr val="hlink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it-IT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Centri per l’istruzione degli adulti </a:t>
            </a:r>
            <a:br>
              <a:rPr lang="it-IT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it-IT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(dPR n. 263 del 29 ottobre 2012)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40487" cy="2063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u="sng" smtClean="0">
                <a:solidFill>
                  <a:srgbClr val="0033CC"/>
                </a:solidFill>
                <a:latin typeface="Calibri" pitchFamily="34" charset="0"/>
              </a:rPr>
              <a:t>Gruppo Tecnico Nazionale IDA</a:t>
            </a:r>
          </a:p>
          <a:p>
            <a:pPr>
              <a:lnSpc>
                <a:spcPct val="80000"/>
              </a:lnSpc>
            </a:pPr>
            <a:endParaRPr lang="it-IT" smtClean="0">
              <a:solidFill>
                <a:srgbClr val="0033CC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it-IT" smtClean="0">
                <a:solidFill>
                  <a:srgbClr val="0033CC"/>
                </a:solidFill>
                <a:latin typeface="Calibri" pitchFamily="34" charset="0"/>
              </a:rPr>
              <a:t>- Insediamento –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000" smtClean="0">
              <a:solidFill>
                <a:srgbClr val="0033CC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smtClean="0">
                <a:solidFill>
                  <a:srgbClr val="0033CC"/>
                </a:solidFill>
                <a:latin typeface="Calibri" pitchFamily="34" charset="0"/>
              </a:rPr>
              <a:t>Roma, Sala della comunicazione - MIUR, 20 marzo 2013</a:t>
            </a:r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7667625" y="549275"/>
            <a:ext cx="1295400" cy="1128713"/>
            <a:chOff x="7362" y="169"/>
            <a:chExt cx="816" cy="711"/>
          </a:xfrm>
        </p:grpSpPr>
        <p:pic>
          <p:nvPicPr>
            <p:cNvPr id="2053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4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2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3EE4B1-3E3E-4524-9768-1D864D595815}" type="slidenum">
              <a:rPr lang="it-IT" sz="1200">
                <a:latin typeface="Arial Black" pitchFamily="34" charset="0"/>
              </a:rPr>
              <a:pPr algn="r"/>
              <a:t>10</a:t>
            </a:fld>
            <a:endParaRPr lang="it-IT" sz="1200">
              <a:latin typeface="Arial Black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4650" y="269875"/>
            <a:ext cx="8229600" cy="1143000"/>
          </a:xfrm>
        </p:spPr>
        <p:txBody>
          <a:bodyPr/>
          <a:lstStyle/>
          <a:p>
            <a:pPr algn="ctr" eaLnBrk="1" hangingPunct="1"/>
            <a:r>
              <a:rPr lang="it-IT" sz="3200" smtClean="0">
                <a:solidFill>
                  <a:schemeClr val="bg2"/>
                </a:solidFill>
              </a:rPr>
              <a:t>PIÙ FLESSIBILITA’ PER I CENTRI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12875"/>
            <a:ext cx="8640763" cy="5040313"/>
          </a:xfrm>
        </p:spPr>
        <p:txBody>
          <a:bodyPr/>
          <a:lstStyle/>
          <a:p>
            <a:pPr marL="177800" indent="-88900"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500" smtClean="0"/>
              <a:t>	</a:t>
            </a:r>
            <a:endParaRPr lang="it-IT" sz="600" smtClean="0">
              <a:solidFill>
                <a:schemeClr val="bg2"/>
              </a:solidFill>
            </a:endParaRPr>
          </a:p>
          <a:p>
            <a:pPr marL="611188" lvl="1" indent="-165100" algn="just" defTabSz="876300" eaLnBrk="1" hangingPunct="1">
              <a:lnSpc>
                <a:spcPct val="80000"/>
              </a:lnSpc>
            </a:pPr>
            <a:r>
              <a:rPr lang="it-IT" sz="2300" b="1" smtClean="0">
                <a:solidFill>
                  <a:srgbClr val="FF3300"/>
                </a:solidFill>
                <a:latin typeface="Calibri" pitchFamily="34" charset="0"/>
              </a:rPr>
              <a:t>Riconoscimento dei crediti </a:t>
            </a:r>
            <a:r>
              <a:rPr lang="it-IT" sz="2300" b="1" smtClean="0">
                <a:latin typeface="Calibri" pitchFamily="34" charset="0"/>
              </a:rPr>
              <a:t>comunque acquisiti dallo studente per l’ammissione ai percorsi del tipo e del livello richiesto.</a:t>
            </a:r>
          </a:p>
          <a:p>
            <a:pPr marL="1079500" lvl="2" indent="-288925" algn="just" defTabSz="87630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300" b="1" smtClean="0">
              <a:latin typeface="Calibri" pitchFamily="34" charset="0"/>
            </a:endParaRPr>
          </a:p>
          <a:p>
            <a:pPr marL="611188" lvl="1" indent="-165100" algn="just" defTabSz="876300" eaLnBrk="1" hangingPunct="1">
              <a:lnSpc>
                <a:spcPct val="80000"/>
              </a:lnSpc>
            </a:pPr>
            <a:r>
              <a:rPr lang="it-IT" sz="2300" b="1" smtClean="0">
                <a:solidFill>
                  <a:srgbClr val="FF3300"/>
                </a:solidFill>
                <a:latin typeface="Calibri" pitchFamily="34" charset="0"/>
              </a:rPr>
              <a:t>Personalizzazione del percorso di studio</a:t>
            </a:r>
            <a:r>
              <a:rPr lang="it-IT" sz="2300" b="1" smtClean="0">
                <a:latin typeface="Calibri" pitchFamily="34" charset="0"/>
              </a:rPr>
              <a:t> relativo al livello richiesto secondo quanto previsto dal “Patto Formativo Individuale”.</a:t>
            </a:r>
          </a:p>
          <a:p>
            <a:pPr marL="1079500" lvl="2" indent="-288925" algn="just" defTabSz="876300" eaLnBrk="1" hangingPunct="1">
              <a:lnSpc>
                <a:spcPct val="80000"/>
              </a:lnSpc>
            </a:pPr>
            <a:endParaRPr lang="it-IT" sz="2300" b="1" smtClean="0">
              <a:latin typeface="Calibri" pitchFamily="34" charset="0"/>
            </a:endParaRPr>
          </a:p>
          <a:p>
            <a:pPr marL="611188" lvl="1" indent="-165100" algn="just" defTabSz="876300" eaLnBrk="1" hangingPunct="1">
              <a:lnSpc>
                <a:spcPct val="80000"/>
              </a:lnSpc>
            </a:pPr>
            <a:r>
              <a:rPr lang="it-IT" sz="2300" b="1" smtClean="0">
                <a:solidFill>
                  <a:srgbClr val="FF3300"/>
                </a:solidFill>
                <a:latin typeface="Calibri" pitchFamily="34" charset="0"/>
              </a:rPr>
              <a:t>Fruizione a distanza</a:t>
            </a:r>
            <a:r>
              <a:rPr lang="it-IT" sz="2300" b="1" smtClean="0">
                <a:latin typeface="Calibri" pitchFamily="34" charset="0"/>
              </a:rPr>
              <a:t> di una parte del percorso previsto, di regola per non più del 20% del corrispondente monte ore complessivo.</a:t>
            </a:r>
          </a:p>
          <a:p>
            <a:pPr marL="1079500" lvl="2" indent="-288925" algn="just" defTabSz="87630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300" b="1" smtClean="0">
              <a:latin typeface="Calibri" pitchFamily="34" charset="0"/>
            </a:endParaRPr>
          </a:p>
          <a:p>
            <a:pPr marL="611188" lvl="1" indent="-165100" algn="just" defTabSz="876300" eaLnBrk="1" hangingPunct="1">
              <a:lnSpc>
                <a:spcPct val="80000"/>
              </a:lnSpc>
            </a:pPr>
            <a:r>
              <a:rPr lang="it-IT" sz="2300" b="1" smtClean="0">
                <a:solidFill>
                  <a:srgbClr val="FF3300"/>
                </a:solidFill>
                <a:latin typeface="Calibri" pitchFamily="34" charset="0"/>
              </a:rPr>
              <a:t>Accoglienza e orientamento </a:t>
            </a:r>
            <a:r>
              <a:rPr lang="it-IT" sz="2300" b="1" smtClean="0">
                <a:latin typeface="Calibri" pitchFamily="34" charset="0"/>
              </a:rPr>
              <a:t>finalizzate alla  definizione del </a:t>
            </a:r>
            <a:r>
              <a:rPr lang="it-IT" sz="2300" b="1" smtClean="0">
                <a:solidFill>
                  <a:srgbClr val="FF3300"/>
                </a:solidFill>
                <a:latin typeface="Calibri" pitchFamily="34" charset="0"/>
              </a:rPr>
              <a:t>Patto formativo Individuale  </a:t>
            </a:r>
            <a:r>
              <a:rPr lang="it-IT" sz="2300" b="1" smtClean="0">
                <a:latin typeface="Calibri" pitchFamily="34" charset="0"/>
              </a:rPr>
              <a:t>per non più del 10% del corrispondente monte ore complessivo.</a:t>
            </a:r>
          </a:p>
          <a:p>
            <a:pPr marL="1079500" lvl="2" indent="-288925"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700" b="1" smtClean="0"/>
              <a:t> </a:t>
            </a:r>
            <a:endParaRPr lang="it-IT" sz="500" b="1" smtClean="0"/>
          </a:p>
          <a:p>
            <a:pPr marL="177800" indent="-88900"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600" smtClean="0"/>
              <a:t>	</a:t>
            </a:r>
          </a:p>
          <a:p>
            <a:pPr marL="177800" indent="-88900" algn="just" defTabSz="876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500" smtClean="0"/>
              <a:t>	</a:t>
            </a:r>
          </a:p>
        </p:txBody>
      </p:sp>
      <p:grpSp>
        <p:nvGrpSpPr>
          <p:cNvPr id="11269" name="Group 7"/>
          <p:cNvGrpSpPr>
            <a:grpSpLocks/>
          </p:cNvGrpSpPr>
          <p:nvPr/>
        </p:nvGrpSpPr>
        <p:grpSpPr bwMode="auto">
          <a:xfrm>
            <a:off x="7705725" y="142875"/>
            <a:ext cx="1295400" cy="1128713"/>
            <a:chOff x="7362" y="169"/>
            <a:chExt cx="816" cy="711"/>
          </a:xfrm>
        </p:grpSpPr>
        <p:pic>
          <p:nvPicPr>
            <p:cNvPr id="11271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2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84213" y="109538"/>
            <a:ext cx="423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nuovi Centri per l’Istruzione degli adulti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00338" y="1828800"/>
            <a:ext cx="6291262" cy="2752725"/>
          </a:xfrm>
          <a:solidFill>
            <a:schemeClr val="hlink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it-IT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Gruppo tecnico nazionale per l’istruzione degli adulti </a:t>
            </a:r>
            <a:br>
              <a:rPr lang="it-IT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it-IT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(DD n. 6 del 5 marzo 2013)</a:t>
            </a:r>
            <a:r>
              <a:rPr lang="it-IT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/>
            </a:r>
            <a:br>
              <a:rPr lang="it-IT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</a:br>
            <a:r>
              <a:rPr lang="it-IT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“Sezioni di lavoro”</a:t>
            </a:r>
            <a:r>
              <a:rPr lang="it-IT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</p:txBody>
      </p: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7667625" y="549275"/>
            <a:ext cx="1295400" cy="1128713"/>
            <a:chOff x="7362" y="169"/>
            <a:chExt cx="816" cy="711"/>
          </a:xfrm>
        </p:grpSpPr>
        <p:pic>
          <p:nvPicPr>
            <p:cNvPr id="12292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3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003" name="Group 19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COMPITI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TEMATICHE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MATERIALI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28" name="Picture 22" descr="quaderno, matita, gomm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2133600"/>
            <a:ext cx="908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 descr="canstock1220646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6938" y="3429000"/>
            <a:ext cx="121285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24" descr="fila, colorare, ufficio, cartell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3800" y="4724400"/>
            <a:ext cx="128587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1" name="Rectangle 26"/>
          <p:cNvSpPr>
            <a:spLocks noChangeArrowheads="1"/>
          </p:cNvSpPr>
          <p:nvPr/>
        </p:nvSpPr>
        <p:spPr bwMode="auto">
          <a:xfrm>
            <a:off x="1331913" y="890588"/>
            <a:ext cx="5832475" cy="4508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it-IT" sz="2800">
                <a:solidFill>
                  <a:schemeClr val="bg1"/>
                </a:solidFill>
                <a:latin typeface="Calibri" pitchFamily="34" charset="0"/>
              </a:rPr>
              <a:t>- Sezioni di lavoro - </a:t>
            </a:r>
          </a:p>
        </p:txBody>
      </p:sp>
      <p:grpSp>
        <p:nvGrpSpPr>
          <p:cNvPr id="13332" name="Group 7"/>
          <p:cNvGrpSpPr>
            <a:grpSpLocks/>
          </p:cNvGrpSpPr>
          <p:nvPr/>
        </p:nvGrpSpPr>
        <p:grpSpPr bwMode="auto">
          <a:xfrm>
            <a:off x="7524750" y="476250"/>
            <a:ext cx="1295400" cy="1128713"/>
            <a:chOff x="7362" y="169"/>
            <a:chExt cx="816" cy="711"/>
          </a:xfrm>
        </p:grpSpPr>
        <p:pic>
          <p:nvPicPr>
            <p:cNvPr id="13334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5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  <p:sp>
        <p:nvSpPr>
          <p:cNvPr id="298018" name="Rectangle 34"/>
          <p:cNvSpPr>
            <a:spLocks noChangeArrowheads="1"/>
          </p:cNvSpPr>
          <p:nvPr/>
        </p:nvSpPr>
        <p:spPr bwMode="auto">
          <a:xfrm>
            <a:off x="611188" y="69850"/>
            <a:ext cx="333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Gruppo Tecnico Nazionale 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>
                <a:solidFill>
                  <a:schemeClr val="hlink"/>
                </a:solidFill>
              </a:rPr>
              <a:t>… Iter del provvedimento.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600" b="1" smtClean="0">
                <a:solidFill>
                  <a:schemeClr val="hlink"/>
                </a:solidFill>
                <a:latin typeface="Calibri" pitchFamily="34" charset="0"/>
              </a:rPr>
              <a:t>Approvazione in prima lettura 		12 giugno 2009</a:t>
            </a:r>
          </a:p>
          <a:p>
            <a:pPr>
              <a:lnSpc>
                <a:spcPct val="90000"/>
              </a:lnSpc>
            </a:pPr>
            <a:r>
              <a:rPr lang="it-IT" sz="2600" b="1" smtClean="0">
                <a:solidFill>
                  <a:schemeClr val="hlink"/>
                </a:solidFill>
                <a:latin typeface="Calibri" pitchFamily="34" charset="0"/>
              </a:rPr>
              <a:t>Parere del CNPI 			       	16 dicembre 2009</a:t>
            </a:r>
          </a:p>
          <a:p>
            <a:pPr>
              <a:lnSpc>
                <a:spcPct val="90000"/>
              </a:lnSpc>
            </a:pPr>
            <a:r>
              <a:rPr lang="it-IT" sz="2600" b="1" smtClean="0">
                <a:solidFill>
                  <a:schemeClr val="hlink"/>
                </a:solidFill>
                <a:latin typeface="Calibri" pitchFamily="34" charset="0"/>
              </a:rPr>
              <a:t>Parere della Conf. Unif. 			6 maggio 2010</a:t>
            </a:r>
          </a:p>
          <a:p>
            <a:pPr>
              <a:lnSpc>
                <a:spcPct val="90000"/>
              </a:lnSpc>
            </a:pPr>
            <a:r>
              <a:rPr lang="it-IT" sz="2600" b="1" smtClean="0">
                <a:solidFill>
                  <a:schemeClr val="hlink"/>
                </a:solidFill>
                <a:latin typeface="Calibri" pitchFamily="34" charset="0"/>
              </a:rPr>
              <a:t>Parere del Consiglio di Stato 		22 luglio 2010</a:t>
            </a:r>
          </a:p>
          <a:p>
            <a:pPr>
              <a:lnSpc>
                <a:spcPct val="90000"/>
              </a:lnSpc>
            </a:pPr>
            <a:r>
              <a:rPr lang="it-IT" sz="2600" b="1" smtClean="0">
                <a:solidFill>
                  <a:schemeClr val="hlink"/>
                </a:solidFill>
                <a:latin typeface="Calibri" pitchFamily="34" charset="0"/>
              </a:rPr>
              <a:t>Parere VII Commissione Senato 	20 ottobre 2010</a:t>
            </a:r>
          </a:p>
          <a:p>
            <a:pPr>
              <a:lnSpc>
                <a:spcPct val="90000"/>
              </a:lnSpc>
            </a:pPr>
            <a:r>
              <a:rPr lang="it-IT" sz="2600" b="1" smtClean="0">
                <a:solidFill>
                  <a:schemeClr val="hlink"/>
                </a:solidFill>
                <a:latin typeface="Calibri" pitchFamily="34" charset="0"/>
              </a:rPr>
              <a:t>Parere VII Commissione Cultura	10 novembre 2010</a:t>
            </a:r>
          </a:p>
          <a:p>
            <a:pPr>
              <a:lnSpc>
                <a:spcPct val="90000"/>
              </a:lnSpc>
            </a:pPr>
            <a:r>
              <a:rPr lang="it-IT" sz="2600" b="1" smtClean="0">
                <a:solidFill>
                  <a:schemeClr val="hlink"/>
                </a:solidFill>
                <a:latin typeface="Calibri" pitchFamily="34" charset="0"/>
              </a:rPr>
              <a:t>Approvazione definitiva			4 ottobre 2012</a:t>
            </a:r>
          </a:p>
          <a:p>
            <a:pPr>
              <a:lnSpc>
                <a:spcPct val="90000"/>
              </a:lnSpc>
            </a:pPr>
            <a:r>
              <a:rPr lang="it-IT" sz="2600" b="1" smtClean="0">
                <a:solidFill>
                  <a:schemeClr val="hlink"/>
                </a:solidFill>
                <a:latin typeface="Calibri" pitchFamily="34" charset="0"/>
              </a:rPr>
              <a:t>Firma del Presidente della Repubblica 29 ottobre 2012</a:t>
            </a:r>
          </a:p>
          <a:p>
            <a:pPr>
              <a:lnSpc>
                <a:spcPct val="90000"/>
              </a:lnSpc>
            </a:pPr>
            <a:r>
              <a:rPr lang="it-IT" sz="2600" b="1" smtClean="0">
                <a:solidFill>
                  <a:schemeClr val="hlink"/>
                </a:solidFill>
                <a:latin typeface="Calibri" pitchFamily="34" charset="0"/>
              </a:rPr>
              <a:t>Pubblicazione in GU n. 47  del 		25 febbraio 2013</a:t>
            </a:r>
          </a:p>
        </p:txBody>
      </p:sp>
      <p:grpSp>
        <p:nvGrpSpPr>
          <p:cNvPr id="3076" name="Group 7"/>
          <p:cNvGrpSpPr>
            <a:grpSpLocks/>
          </p:cNvGrpSpPr>
          <p:nvPr/>
        </p:nvGrpSpPr>
        <p:grpSpPr bwMode="auto">
          <a:xfrm>
            <a:off x="7848600" y="0"/>
            <a:ext cx="1295400" cy="1128713"/>
            <a:chOff x="7362" y="169"/>
            <a:chExt cx="816" cy="711"/>
          </a:xfrm>
        </p:grpSpPr>
        <p:pic>
          <p:nvPicPr>
            <p:cNvPr id="3077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8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57F963-94E0-4D7F-AE13-6EB1DB244576}" type="slidenum">
              <a:rPr lang="it-IT" sz="1200">
                <a:latin typeface="Arial Black" pitchFamily="34" charset="0"/>
              </a:rPr>
              <a:pPr algn="r"/>
              <a:t>3</a:t>
            </a:fld>
            <a:endParaRPr lang="it-IT" sz="1200">
              <a:latin typeface="Arial Black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4650" y="476250"/>
            <a:ext cx="8229600" cy="504825"/>
          </a:xfrm>
        </p:spPr>
        <p:txBody>
          <a:bodyPr/>
          <a:lstStyle/>
          <a:p>
            <a:pPr algn="ctr" eaLnBrk="1" hangingPunct="1"/>
            <a:r>
              <a:rPr lang="it-IT" sz="3200" smtClean="0">
                <a:solidFill>
                  <a:schemeClr val="bg2"/>
                </a:solidFill>
              </a:rPr>
              <a:t>IDENTITÀ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96975"/>
            <a:ext cx="8578850" cy="863600"/>
          </a:xfrm>
        </p:spPr>
        <p:txBody>
          <a:bodyPr/>
          <a:lstStyle/>
          <a:p>
            <a:pPr marL="533400" indent="-350838" algn="just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it-IT" sz="2000" b="1" smtClean="0">
                <a:solidFill>
                  <a:schemeClr val="bg2"/>
                </a:solidFill>
              </a:rPr>
              <a:t>	</a:t>
            </a:r>
            <a:r>
              <a:rPr lang="it-IT" sz="2000" b="1" smtClean="0">
                <a:solidFill>
                  <a:schemeClr val="bg2"/>
                </a:solidFill>
                <a:latin typeface="Calibri" pitchFamily="34" charset="0"/>
              </a:rPr>
              <a:t>Innalzare i </a:t>
            </a:r>
            <a:r>
              <a:rPr lang="it-IT" sz="2000" b="1" smtClean="0">
                <a:solidFill>
                  <a:srgbClr val="FF3300"/>
                </a:solidFill>
                <a:latin typeface="Calibri" pitchFamily="34" charset="0"/>
              </a:rPr>
              <a:t>livelli di istruzione</a:t>
            </a:r>
            <a:r>
              <a:rPr lang="it-IT" sz="2000" b="1" smtClean="0">
                <a:solidFill>
                  <a:schemeClr val="bg2"/>
                </a:solidFill>
                <a:latin typeface="Calibri" pitchFamily="34" charset="0"/>
              </a:rPr>
              <a:t> della popolazione adulta, anche immigrata, favorire </a:t>
            </a:r>
            <a:r>
              <a:rPr lang="it-IT" sz="2000" b="1" smtClean="0">
                <a:solidFill>
                  <a:srgbClr val="FF3300"/>
                </a:solidFill>
                <a:latin typeface="Calibri" pitchFamily="34" charset="0"/>
              </a:rPr>
              <a:t>l’inclusione sociale</a:t>
            </a:r>
            <a:r>
              <a:rPr lang="it-IT" sz="2000" b="1" smtClean="0">
                <a:solidFill>
                  <a:schemeClr val="bg2"/>
                </a:solidFill>
                <a:latin typeface="Calibri" pitchFamily="34" charset="0"/>
              </a:rPr>
              <a:t>,  contrastare la </a:t>
            </a:r>
            <a:r>
              <a:rPr lang="it-IT" sz="2000" b="1" smtClean="0">
                <a:solidFill>
                  <a:srgbClr val="FF3300"/>
                </a:solidFill>
                <a:latin typeface="Calibri" pitchFamily="34" charset="0"/>
              </a:rPr>
              <a:t>dispersione scolastica</a:t>
            </a:r>
            <a:r>
              <a:rPr lang="it-IT" sz="2000" b="1" smtClean="0">
                <a:solidFill>
                  <a:schemeClr val="bg2"/>
                </a:solidFill>
                <a:latin typeface="Calibri" pitchFamily="34" charset="0"/>
              </a:rPr>
              <a:t>,  sostenere l’acquisizione delle </a:t>
            </a:r>
            <a:r>
              <a:rPr lang="it-IT" sz="2000" b="1" smtClean="0">
                <a:solidFill>
                  <a:srgbClr val="FF3300"/>
                </a:solidFill>
                <a:latin typeface="Calibri" pitchFamily="34" charset="0"/>
              </a:rPr>
              <a:t>competenze chiave</a:t>
            </a:r>
            <a:r>
              <a:rPr lang="it-IT" sz="2000" b="1" smtClean="0">
                <a:solidFill>
                  <a:schemeClr val="bg2"/>
                </a:solidFill>
                <a:latin typeface="Calibri" pitchFamily="34" charset="0"/>
              </a:rPr>
              <a:t> di cittadinanza.</a:t>
            </a:r>
          </a:p>
        </p:txBody>
      </p:sp>
      <p:grpSp>
        <p:nvGrpSpPr>
          <p:cNvPr id="4101" name="Group 7"/>
          <p:cNvGrpSpPr>
            <a:grpSpLocks/>
          </p:cNvGrpSpPr>
          <p:nvPr/>
        </p:nvGrpSpPr>
        <p:grpSpPr bwMode="auto">
          <a:xfrm>
            <a:off x="7715250" y="-3175"/>
            <a:ext cx="1295400" cy="1128713"/>
            <a:chOff x="7362" y="169"/>
            <a:chExt cx="816" cy="711"/>
          </a:xfrm>
        </p:grpSpPr>
        <p:pic>
          <p:nvPicPr>
            <p:cNvPr id="4114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5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  <p:graphicFrame>
        <p:nvGraphicFramePr>
          <p:cNvPr id="304136" name="Group 8"/>
          <p:cNvGraphicFramePr>
            <a:graphicFrameLocks noGrp="1"/>
          </p:cNvGraphicFramePr>
          <p:nvPr/>
        </p:nvGraphicFramePr>
        <p:xfrm>
          <a:off x="900113" y="2133600"/>
          <a:ext cx="7848600" cy="4687063"/>
        </p:xfrm>
        <a:graphic>
          <a:graphicData uri="http://schemas.openxmlformats.org/drawingml/2006/table">
            <a:tbl>
              <a:tblPr/>
              <a:tblGrid>
                <a:gridCol w="1122362"/>
                <a:gridCol w="6726238"/>
              </a:tblGrid>
              <a:tr h="890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Autonomia amministrativa didattica e organizzativa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Offerta formativa specifica per gli adulti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attraverso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Percorsi di istruzione per il conseguimento del: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1) 	titolo conclusivo del 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primo ciclo e 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del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latin typeface="Arial" charset="0"/>
                        </a:rPr>
                        <a:t>la certificazione dell’acquisizione delle competenze di base connesse all’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obbligo di istruzione,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	Questi percorsi sono erogati direttamente dai CPIA ,nuove istituzioni scolastiche autonome </a:t>
                      </a:r>
                      <a:endParaRPr kumimoji="0" lang="it-IT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arenR" startAt="2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diploma </a:t>
                      </a: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di istruzione tecnica, professionale e artistica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	Questi percorsi sono erogati dai “ex-corsi serali” che permangono nelle istituzioni scolastiche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Nuovo assetto organizzativo e didattico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84213" y="109538"/>
            <a:ext cx="422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nuovi Centri per l’istruzione degli adulti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6CFD3E-87D4-4A52-9988-92F321E9155E}" type="slidenum">
              <a:rPr lang="it-IT" sz="1200">
                <a:latin typeface="Arial Black" pitchFamily="34" charset="0"/>
              </a:rPr>
              <a:pPr algn="r"/>
              <a:t>4</a:t>
            </a:fld>
            <a:endParaRPr lang="it-IT" sz="1200">
              <a:latin typeface="Arial Black" pitchFamily="34" charset="0"/>
            </a:endParaRPr>
          </a:p>
        </p:txBody>
      </p: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7848600" y="0"/>
            <a:ext cx="1295400" cy="1128713"/>
            <a:chOff x="7362" y="169"/>
            <a:chExt cx="816" cy="711"/>
          </a:xfrm>
        </p:grpSpPr>
        <p:pic>
          <p:nvPicPr>
            <p:cNvPr id="5147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48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84213" y="109538"/>
            <a:ext cx="422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nuovi Centri per l’istruzione degli adulti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430338" y="3721100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600" b="1"/>
              <a:t>AC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430338" y="2855913"/>
            <a:ext cx="576262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600" b="1"/>
              <a:t>I</a:t>
            </a: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1430338" y="1993900"/>
            <a:ext cx="57626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600" b="1"/>
              <a:t>II</a:t>
            </a: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7367588" y="3716338"/>
            <a:ext cx="5762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600" b="1"/>
              <a:t>I</a:t>
            </a:r>
          </a:p>
        </p:txBody>
      </p:sp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7367588" y="2851150"/>
            <a:ext cx="5762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600" b="1"/>
              <a:t>II</a:t>
            </a:r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7367588" y="1989138"/>
            <a:ext cx="5762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600" b="1"/>
              <a:t>III</a:t>
            </a:r>
          </a:p>
        </p:txBody>
      </p:sp>
      <p:sp>
        <p:nvSpPr>
          <p:cNvPr id="5131" name="Rectangle 13"/>
          <p:cNvSpPr>
            <a:spLocks noChangeArrowheads="1"/>
          </p:cNvSpPr>
          <p:nvPr/>
        </p:nvSpPr>
        <p:spPr bwMode="auto">
          <a:xfrm>
            <a:off x="611188" y="5807075"/>
            <a:ext cx="6265862" cy="8620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3600" b="1">
                <a:latin typeface="Calibri" pitchFamily="34" charset="0"/>
              </a:rPr>
              <a:t>CPIA</a:t>
            </a:r>
          </a:p>
        </p:txBody>
      </p:sp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6877050" y="5805488"/>
            <a:ext cx="1135063" cy="86360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400" b="1">
                <a:latin typeface="Calibri" pitchFamily="34" charset="0"/>
              </a:rPr>
              <a:t>Scuole</a:t>
            </a:r>
          </a:p>
          <a:p>
            <a:r>
              <a:rPr lang="it-IT" sz="1400" b="1">
                <a:latin typeface="Calibri" pitchFamily="34" charset="0"/>
              </a:rPr>
              <a:t>(IT; IP; LA)</a:t>
            </a:r>
          </a:p>
        </p:txBody>
      </p:sp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6361113" y="1555750"/>
            <a:ext cx="431800" cy="2881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600" b="1"/>
              <a:t>II</a:t>
            </a:r>
          </a:p>
          <a:p>
            <a:endParaRPr lang="it-IT" sz="1600" b="1"/>
          </a:p>
          <a:p>
            <a:r>
              <a:rPr lang="it-IT" sz="1600" b="1"/>
              <a:t>L</a:t>
            </a:r>
          </a:p>
          <a:p>
            <a:r>
              <a:rPr lang="it-IT" sz="1600" b="1"/>
              <a:t>I</a:t>
            </a:r>
          </a:p>
          <a:p>
            <a:r>
              <a:rPr lang="it-IT" sz="1600" b="1"/>
              <a:t>V</a:t>
            </a:r>
          </a:p>
          <a:p>
            <a:r>
              <a:rPr lang="it-IT" sz="1600" b="1"/>
              <a:t>E</a:t>
            </a:r>
          </a:p>
          <a:p>
            <a:r>
              <a:rPr lang="it-IT" sz="1600" b="1"/>
              <a:t>L</a:t>
            </a:r>
          </a:p>
          <a:p>
            <a:r>
              <a:rPr lang="it-IT" sz="1600" b="1"/>
              <a:t>L</a:t>
            </a:r>
          </a:p>
          <a:p>
            <a:r>
              <a:rPr lang="it-IT" sz="1600" b="1"/>
              <a:t>O</a:t>
            </a:r>
          </a:p>
          <a:p>
            <a:endParaRPr lang="it-IT" sz="1600" b="1"/>
          </a:p>
        </p:txBody>
      </p:sp>
      <p:sp>
        <p:nvSpPr>
          <p:cNvPr id="5134" name="Rectangle 16"/>
          <p:cNvSpPr>
            <a:spLocks noChangeArrowheads="1"/>
          </p:cNvSpPr>
          <p:nvPr/>
        </p:nvSpPr>
        <p:spPr bwMode="auto">
          <a:xfrm>
            <a:off x="2725738" y="1557338"/>
            <a:ext cx="431800" cy="2881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600" b="1"/>
              <a:t>I</a:t>
            </a:r>
          </a:p>
          <a:p>
            <a:endParaRPr lang="it-IT" sz="1600" b="1"/>
          </a:p>
          <a:p>
            <a:r>
              <a:rPr lang="it-IT" sz="1600" b="1"/>
              <a:t>L</a:t>
            </a:r>
          </a:p>
          <a:p>
            <a:r>
              <a:rPr lang="it-IT" sz="1600" b="1"/>
              <a:t>I</a:t>
            </a:r>
          </a:p>
          <a:p>
            <a:r>
              <a:rPr lang="it-IT" sz="1600" b="1"/>
              <a:t>V</a:t>
            </a:r>
          </a:p>
          <a:p>
            <a:r>
              <a:rPr lang="it-IT" sz="1600" b="1"/>
              <a:t>E</a:t>
            </a:r>
          </a:p>
          <a:p>
            <a:r>
              <a:rPr lang="it-IT" sz="1600" b="1"/>
              <a:t>L</a:t>
            </a:r>
          </a:p>
          <a:p>
            <a:r>
              <a:rPr lang="it-IT" sz="1600" b="1"/>
              <a:t>L</a:t>
            </a:r>
          </a:p>
          <a:p>
            <a:r>
              <a:rPr lang="it-IT" sz="1600" b="1"/>
              <a:t>O</a:t>
            </a:r>
          </a:p>
          <a:p>
            <a:endParaRPr lang="it-IT" sz="1600" b="1"/>
          </a:p>
        </p:txBody>
      </p:sp>
      <p:sp>
        <p:nvSpPr>
          <p:cNvPr id="5135" name="AutoShape 17"/>
          <p:cNvSpPr>
            <a:spLocks/>
          </p:cNvSpPr>
          <p:nvPr/>
        </p:nvSpPr>
        <p:spPr bwMode="auto">
          <a:xfrm>
            <a:off x="2293938" y="1990725"/>
            <a:ext cx="215900" cy="2089150"/>
          </a:xfrm>
          <a:prstGeom prst="rightBrace">
            <a:avLst>
              <a:gd name="adj1" fmla="val 80637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6" name="AutoShape 18"/>
          <p:cNvSpPr>
            <a:spLocks/>
          </p:cNvSpPr>
          <p:nvPr/>
        </p:nvSpPr>
        <p:spPr bwMode="auto">
          <a:xfrm flipH="1">
            <a:off x="6937375" y="1987550"/>
            <a:ext cx="142875" cy="2089150"/>
          </a:xfrm>
          <a:prstGeom prst="rightBrace">
            <a:avLst>
              <a:gd name="adj1" fmla="val 121852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7" name="Rectangle 19"/>
          <p:cNvSpPr>
            <a:spLocks noChangeArrowheads="1"/>
          </p:cNvSpPr>
          <p:nvPr/>
        </p:nvSpPr>
        <p:spPr bwMode="auto">
          <a:xfrm>
            <a:off x="565150" y="1557338"/>
            <a:ext cx="431800" cy="28813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100" b="1"/>
              <a:t>L</a:t>
            </a:r>
          </a:p>
          <a:p>
            <a:r>
              <a:rPr lang="it-IT" sz="1100" b="1"/>
              <a:t>I</a:t>
            </a:r>
          </a:p>
          <a:p>
            <a:r>
              <a:rPr lang="it-IT" sz="1100" b="1"/>
              <a:t>N</a:t>
            </a:r>
          </a:p>
          <a:p>
            <a:r>
              <a:rPr lang="it-IT" sz="1100" b="1"/>
              <a:t>G</a:t>
            </a:r>
          </a:p>
          <a:p>
            <a:r>
              <a:rPr lang="it-IT" sz="1100" b="1"/>
              <a:t>U</a:t>
            </a:r>
          </a:p>
          <a:p>
            <a:r>
              <a:rPr lang="it-IT" sz="1100" b="1"/>
              <a:t>A</a:t>
            </a:r>
          </a:p>
          <a:p>
            <a:endParaRPr lang="it-IT" sz="1100" b="1"/>
          </a:p>
          <a:p>
            <a:r>
              <a:rPr lang="it-IT" sz="1100" b="1"/>
              <a:t>I</a:t>
            </a:r>
          </a:p>
          <a:p>
            <a:r>
              <a:rPr lang="it-IT" sz="1100" b="1"/>
              <a:t>T</a:t>
            </a:r>
          </a:p>
          <a:p>
            <a:r>
              <a:rPr lang="it-IT" sz="1100" b="1"/>
              <a:t>A</a:t>
            </a:r>
          </a:p>
          <a:p>
            <a:r>
              <a:rPr lang="it-IT" sz="1100" b="1"/>
              <a:t>L</a:t>
            </a:r>
          </a:p>
          <a:p>
            <a:r>
              <a:rPr lang="it-IT" sz="1100" b="1"/>
              <a:t>I</a:t>
            </a:r>
          </a:p>
          <a:p>
            <a:r>
              <a:rPr lang="it-IT" sz="1100" b="1"/>
              <a:t>A</a:t>
            </a:r>
          </a:p>
          <a:p>
            <a:r>
              <a:rPr lang="it-IT" sz="1100" b="1"/>
              <a:t>N</a:t>
            </a:r>
          </a:p>
          <a:p>
            <a:r>
              <a:rPr lang="it-IT" sz="1100" b="1"/>
              <a:t>A</a:t>
            </a:r>
          </a:p>
          <a:p>
            <a:endParaRPr lang="it-IT" sz="1100" b="1"/>
          </a:p>
        </p:txBody>
      </p:sp>
      <p:sp>
        <p:nvSpPr>
          <p:cNvPr id="5138" name="Rectangle 20"/>
          <p:cNvSpPr>
            <a:spLocks noChangeArrowheads="1"/>
          </p:cNvSpPr>
          <p:nvPr/>
        </p:nvSpPr>
        <p:spPr bwMode="auto">
          <a:xfrm>
            <a:off x="5403850" y="5805488"/>
            <a:ext cx="968375" cy="863600"/>
          </a:xfrm>
          <a:prstGeom prst="rect">
            <a:avLst/>
          </a:prstGeom>
          <a:solidFill>
            <a:srgbClr val="CCCCE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400" b="1">
                <a:latin typeface="Calibri" pitchFamily="34" charset="0"/>
              </a:rPr>
              <a:t>Accordi </a:t>
            </a:r>
          </a:p>
          <a:p>
            <a:r>
              <a:rPr lang="it-IT" sz="1400" b="1">
                <a:latin typeface="Calibri" pitchFamily="34" charset="0"/>
              </a:rPr>
              <a:t>di rete</a:t>
            </a:r>
          </a:p>
        </p:txBody>
      </p:sp>
      <p:sp>
        <p:nvSpPr>
          <p:cNvPr id="5139" name="Line 21"/>
          <p:cNvSpPr>
            <a:spLocks noChangeShapeType="1"/>
          </p:cNvSpPr>
          <p:nvPr/>
        </p:nvSpPr>
        <p:spPr bwMode="auto">
          <a:xfrm flipV="1">
            <a:off x="1717675" y="4870450"/>
            <a:ext cx="0" cy="9350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40" name="Line 22"/>
          <p:cNvSpPr>
            <a:spLocks noChangeShapeType="1"/>
          </p:cNvSpPr>
          <p:nvPr/>
        </p:nvSpPr>
        <p:spPr bwMode="auto">
          <a:xfrm>
            <a:off x="781050" y="4870450"/>
            <a:ext cx="20891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41" name="Line 23"/>
          <p:cNvSpPr>
            <a:spLocks noChangeShapeType="1"/>
          </p:cNvSpPr>
          <p:nvPr/>
        </p:nvSpPr>
        <p:spPr bwMode="auto">
          <a:xfrm flipV="1">
            <a:off x="781050" y="4510088"/>
            <a:ext cx="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142" name="Line 24"/>
          <p:cNvSpPr>
            <a:spLocks noChangeShapeType="1"/>
          </p:cNvSpPr>
          <p:nvPr/>
        </p:nvSpPr>
        <p:spPr bwMode="auto">
          <a:xfrm flipV="1">
            <a:off x="2870200" y="4510088"/>
            <a:ext cx="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143" name="Line 25"/>
          <p:cNvSpPr>
            <a:spLocks noChangeShapeType="1"/>
          </p:cNvSpPr>
          <p:nvPr/>
        </p:nvSpPr>
        <p:spPr bwMode="auto">
          <a:xfrm flipV="1">
            <a:off x="6588125" y="4495800"/>
            <a:ext cx="0" cy="12969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>
            <a:off x="6361113" y="6165850"/>
            <a:ext cx="5032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145" name="Rectangle 2"/>
          <p:cNvSpPr>
            <a:spLocks noChangeArrowheads="1"/>
          </p:cNvSpPr>
          <p:nvPr/>
        </p:nvSpPr>
        <p:spPr bwMode="auto">
          <a:xfrm>
            <a:off x="395288" y="549275"/>
            <a:ext cx="82296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3200">
                <a:solidFill>
                  <a:schemeClr val="bg2"/>
                </a:solidFill>
              </a:rPr>
              <a:t>NUOVO IMPIANTO DIDATTICO </a:t>
            </a:r>
            <a:endParaRPr lang="it-IT" sz="3200" b="1">
              <a:solidFill>
                <a:schemeClr val="bg2"/>
              </a:solidFill>
            </a:endParaRPr>
          </a:p>
        </p:txBody>
      </p:sp>
      <p:sp>
        <p:nvSpPr>
          <p:cNvPr id="5146" name="Rectangle 28"/>
          <p:cNvSpPr>
            <a:spLocks noChangeArrowheads="1"/>
          </p:cNvSpPr>
          <p:nvPr/>
        </p:nvSpPr>
        <p:spPr bwMode="auto">
          <a:xfrm>
            <a:off x="611188" y="5805488"/>
            <a:ext cx="7416800" cy="863600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08BEC2-7371-4374-96DE-8BE0C5872BB2}" type="slidenum">
              <a:rPr lang="it-IT" sz="1200">
                <a:latin typeface="Arial Black" pitchFamily="34" charset="0"/>
              </a:rPr>
              <a:pPr algn="r"/>
              <a:t>5</a:t>
            </a:fld>
            <a:endParaRPr lang="it-IT" sz="1200">
              <a:latin typeface="Arial Black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549275"/>
            <a:ext cx="8229600" cy="668338"/>
          </a:xfrm>
        </p:spPr>
        <p:txBody>
          <a:bodyPr/>
          <a:lstStyle/>
          <a:p>
            <a:pPr algn="ctr" eaLnBrk="1" hangingPunct="1"/>
            <a:r>
              <a:rPr lang="it-IT" sz="3200" smtClean="0">
                <a:solidFill>
                  <a:schemeClr val="bg2"/>
                </a:solidFill>
              </a:rPr>
              <a:t>NUOVO IMPIANTO DIDATTICO </a:t>
            </a:r>
            <a:endParaRPr lang="it-IT" sz="3200" b="1" smtClean="0">
              <a:solidFill>
                <a:schemeClr val="bg2"/>
              </a:solidFill>
            </a:endParaRPr>
          </a:p>
        </p:txBody>
      </p:sp>
      <p:grpSp>
        <p:nvGrpSpPr>
          <p:cNvPr id="6148" name="Group 7"/>
          <p:cNvGrpSpPr>
            <a:grpSpLocks/>
          </p:cNvGrpSpPr>
          <p:nvPr/>
        </p:nvGrpSpPr>
        <p:grpSpPr bwMode="auto">
          <a:xfrm>
            <a:off x="7715250" y="142875"/>
            <a:ext cx="1295400" cy="1128713"/>
            <a:chOff x="7362" y="169"/>
            <a:chExt cx="816" cy="711"/>
          </a:xfrm>
        </p:grpSpPr>
        <p:pic>
          <p:nvPicPr>
            <p:cNvPr id="6167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8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  <p:graphicFrame>
        <p:nvGraphicFramePr>
          <p:cNvPr id="308231" name="Group 7"/>
          <p:cNvGraphicFramePr>
            <a:graphicFrameLocks noGrp="1"/>
          </p:cNvGraphicFramePr>
          <p:nvPr/>
        </p:nvGraphicFramePr>
        <p:xfrm>
          <a:off x="250825" y="1266825"/>
          <a:ext cx="8569325" cy="5290185"/>
        </p:xfrm>
        <a:graphic>
          <a:graphicData uri="http://schemas.openxmlformats.org/drawingml/2006/table">
            <a:tbl>
              <a:tblPr/>
              <a:tblGrid>
                <a:gridCol w="4032250"/>
                <a:gridCol w="4537075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Percorsi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Periodi didattici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64782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1.     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Percorsi di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 I livello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, articolati in due periodi didattici.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E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1.         Primo periodo didattico</a:t>
                      </a:r>
                    </a:p>
                    <a:p>
                      <a:pPr marL="1258888" marR="0" lvl="1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titolo di studio conclusivo del primo ciclo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2.         Secondo periodo didattico</a:t>
                      </a:r>
                    </a:p>
                    <a:p>
                      <a:pPr marL="1258888" marR="0" lvl="1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certificazione attestante l’acquisizione delle competenze di base connesse all’obbligo di istruzione, di cui al DM 139/07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E6">
                        <a:alpha val="50000"/>
                      </a:srgbClr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2. 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Percorsi di alfabetizzazione e           apprendimento della 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lingua italiana.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58888" marR="0" lvl="1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titolo attestante il raggiungimento di un livello di conoscenza della lingua italiana non inferirore al livello A2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3325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3.     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Percorsi di 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II livello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</a:rPr>
                        <a:t>, articolati       in tre periodi didattici.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E6"/>
                    </a:solidFill>
                  </a:tcPr>
                </a:tc>
                <a:tc>
                  <a:txBody>
                    <a:bodyPr/>
                    <a:lstStyle/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Primo periodo didattico</a:t>
                      </a:r>
                    </a:p>
                    <a:p>
                      <a:pPr marL="1258888" marR="0" lvl="1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certificazione per l’accesso al secondo periodo didattico</a:t>
                      </a:r>
                    </a:p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Secondo periodo didattico</a:t>
                      </a:r>
                    </a:p>
                    <a:p>
                      <a:pPr marL="1258888" marR="0" lvl="1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certificazione per l’ accesso al terzo periodo didattico</a:t>
                      </a:r>
                    </a:p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Terzo periodo didattico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1258888" marR="0" lvl="1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diploma di istruzione tecnica, professionale o di liceo artistico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E6"/>
                    </a:solidFill>
                  </a:tcPr>
                </a:tc>
              </a:tr>
            </a:tbl>
          </a:graphicData>
        </a:graphic>
      </p:graphicFrame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84213" y="109538"/>
            <a:ext cx="423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nuovi Centri per l’Istruzione degli adulti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193B79-B167-416D-BB65-DA611C7A99BC}" type="slidenum">
              <a:rPr lang="it-IT" sz="1200">
                <a:latin typeface="Arial Black" pitchFamily="34" charset="0"/>
              </a:rPr>
              <a:pPr algn="r"/>
              <a:t>6</a:t>
            </a:fld>
            <a:endParaRPr lang="it-IT" sz="1200">
              <a:latin typeface="Arial Black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4650" y="528638"/>
            <a:ext cx="8229600" cy="668337"/>
          </a:xfrm>
        </p:spPr>
        <p:txBody>
          <a:bodyPr/>
          <a:lstStyle/>
          <a:p>
            <a:pPr algn="ctr" eaLnBrk="1" hangingPunct="1"/>
            <a:r>
              <a:rPr lang="it-IT" sz="3200" smtClean="0">
                <a:solidFill>
                  <a:schemeClr val="bg2"/>
                </a:solidFill>
              </a:rPr>
              <a:t>MONTE ORE </a:t>
            </a:r>
            <a:endParaRPr lang="it-IT" sz="3200" b="1" smtClean="0">
              <a:solidFill>
                <a:schemeClr val="bg2"/>
              </a:solidFill>
            </a:endParaRPr>
          </a:p>
        </p:txBody>
      </p:sp>
      <p:grpSp>
        <p:nvGrpSpPr>
          <p:cNvPr id="7172" name="Group 7"/>
          <p:cNvGrpSpPr>
            <a:grpSpLocks/>
          </p:cNvGrpSpPr>
          <p:nvPr/>
        </p:nvGrpSpPr>
        <p:grpSpPr bwMode="auto">
          <a:xfrm>
            <a:off x="7715250" y="142875"/>
            <a:ext cx="1295400" cy="1128713"/>
            <a:chOff x="7362" y="169"/>
            <a:chExt cx="816" cy="711"/>
          </a:xfrm>
        </p:grpSpPr>
        <p:pic>
          <p:nvPicPr>
            <p:cNvPr id="7188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9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  <p:graphicFrame>
        <p:nvGraphicFramePr>
          <p:cNvPr id="310301" name="Group 29"/>
          <p:cNvGraphicFramePr>
            <a:graphicFrameLocks noGrp="1"/>
          </p:cNvGraphicFramePr>
          <p:nvPr/>
        </p:nvGraphicFramePr>
        <p:xfrm>
          <a:off x="250825" y="1268413"/>
          <a:ext cx="8642350" cy="5199063"/>
        </p:xfrm>
        <a:graphic>
          <a:graphicData uri="http://schemas.openxmlformats.org/drawingml/2006/table">
            <a:tbl>
              <a:tblPr/>
              <a:tblGrid>
                <a:gridCol w="4067175"/>
                <a:gridCol w="4575175"/>
              </a:tblGrid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Percorsi di I livello 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Percorsi di II livello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7749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Primi periodo didattico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400 ore annuali +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200 ore*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            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* Per l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</a:rPr>
                        <a:t>’</a:t>
                      </a: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acquisizione della certificazione conclusiva della scuola primaria e/o i percorsi di alfabetizzazione e apprendimento della lingua italiana degli adulti stranieri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•"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Primo periodo didattico</a:t>
                      </a:r>
                    </a:p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•"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•"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Secondo periodo didattico</a:t>
                      </a:r>
                    </a:p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•"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622300" marR="0" lvl="0" indent="-622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•"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Terzo periodo didattico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179863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Secondo periodo didattico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	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70% di quello previsto dai corrispondenti ordinamenti degli Ist. Tec. e Prof. per l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</a:rPr>
                        <a:t>’</a:t>
                      </a:r>
                      <a:r>
                        <a:rPr kumimoji="0" lang="it-IT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area di istruzione generale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622300" marR="0" lvl="0" indent="-622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622300" marR="0" lvl="0" indent="-622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70% di quello previsto dai corrispondenti ordinamenti degli Ist. Tec. e Prof. per l</a:t>
                      </a: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/>
                        </a:rPr>
                        <a:t>’</a:t>
                      </a:r>
                      <a:r>
                        <a:rPr kumimoji="0" lang="it-IT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</a:rPr>
                        <a:t>area di istruzione generale e alle singole aree di indirizzo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84213" y="109538"/>
            <a:ext cx="423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nuovi Centri per l’Istruzione degli adulti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16E418-1833-4BE9-BEA5-DF3A90FF5ADE}" type="slidenum">
              <a:rPr lang="it-IT" sz="1200">
                <a:latin typeface="Arial Black" pitchFamily="34" charset="0"/>
              </a:rPr>
              <a:pPr algn="r"/>
              <a:t>7</a:t>
            </a:fld>
            <a:endParaRPr lang="it-IT" sz="1200">
              <a:latin typeface="Arial Black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7770813" cy="1081088"/>
          </a:xfrm>
        </p:spPr>
        <p:txBody>
          <a:bodyPr/>
          <a:lstStyle/>
          <a:p>
            <a:pPr algn="ctr" eaLnBrk="1" hangingPunct="1"/>
            <a:r>
              <a:rPr lang="it-IT" sz="3200" smtClean="0">
                <a:solidFill>
                  <a:schemeClr val="bg2"/>
                </a:solidFill>
              </a:rPr>
              <a:t>CARATTERISTICHE INNOVATIVE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218487" cy="44005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it-IT" sz="1800" b="1" smtClean="0">
                <a:latin typeface="Calibri" pitchFamily="34" charset="0"/>
              </a:rPr>
              <a:t>I Centri: </a:t>
            </a:r>
          </a:p>
          <a:p>
            <a:pPr algn="just">
              <a:lnSpc>
                <a:spcPct val="80000"/>
              </a:lnSpc>
            </a:pPr>
            <a:endParaRPr lang="it-IT" sz="1800" b="1" smtClean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it-IT" sz="1800" b="1" smtClean="0">
                <a:latin typeface="Calibri" pitchFamily="34" charset="0"/>
              </a:rPr>
              <a:t>costituiscono una tipologia di </a:t>
            </a:r>
            <a:r>
              <a:rPr lang="it-IT" sz="1800" b="1" smtClean="0">
                <a:solidFill>
                  <a:srgbClr val="FF3300"/>
                </a:solidFill>
                <a:latin typeface="Calibri" pitchFamily="34" charset="0"/>
              </a:rPr>
              <a:t>istituzione scolastica autonoma, </a:t>
            </a:r>
            <a:r>
              <a:rPr lang="it-IT" sz="1800" b="1" smtClean="0">
                <a:latin typeface="Calibri" pitchFamily="34" charset="0"/>
              </a:rPr>
              <a:t>dimensionata secondo i criteri e i parametri definiti ai sensi della normativa vigente; 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it-IT" sz="1800" b="1" smtClean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it-IT" sz="1800" b="1" smtClean="0">
                <a:latin typeface="Calibri" pitchFamily="34" charset="0"/>
              </a:rPr>
              <a:t>sono dotati di un </a:t>
            </a:r>
            <a:r>
              <a:rPr lang="it-IT" sz="1800" b="1" smtClean="0">
                <a:solidFill>
                  <a:srgbClr val="FF3300"/>
                </a:solidFill>
                <a:latin typeface="Calibri" pitchFamily="34" charset="0"/>
              </a:rPr>
              <a:t>proprio organico </a:t>
            </a:r>
            <a:r>
              <a:rPr lang="it-IT" sz="1800" b="1" smtClean="0">
                <a:latin typeface="Calibri" pitchFamily="34" charset="0"/>
              </a:rPr>
              <a:t>(dirigente, docente, ATA);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it-IT" sz="1800" b="1" smtClean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it-IT" sz="1800" b="1" smtClean="0">
                <a:latin typeface="Calibri" pitchFamily="34" charset="0"/>
              </a:rPr>
              <a:t>hanno i medesimi </a:t>
            </a:r>
            <a:r>
              <a:rPr lang="it-IT" sz="1800" b="1" smtClean="0">
                <a:solidFill>
                  <a:srgbClr val="FF3300"/>
                </a:solidFill>
                <a:latin typeface="Calibri" pitchFamily="34" charset="0"/>
              </a:rPr>
              <a:t>organi collegiali</a:t>
            </a:r>
            <a:r>
              <a:rPr lang="it-IT" sz="1800" b="1" smtClean="0">
                <a:latin typeface="Calibri" pitchFamily="34" charset="0"/>
              </a:rPr>
              <a:t> delle istituzioni scolastiche con i dovuti adattamenti.</a:t>
            </a:r>
          </a:p>
          <a:p>
            <a:pPr lvl="1" algn="just">
              <a:lnSpc>
                <a:spcPct val="80000"/>
              </a:lnSpc>
            </a:pPr>
            <a:endParaRPr lang="it-IT" sz="1800" b="1" smtClean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it-IT" sz="1800" b="1" smtClean="0">
                <a:latin typeface="Calibri" pitchFamily="34" charset="0"/>
              </a:rPr>
              <a:t>prevedono </a:t>
            </a:r>
            <a:r>
              <a:rPr lang="it-IT" sz="1800" b="1" smtClean="0">
                <a:solidFill>
                  <a:srgbClr val="FF3300"/>
                </a:solidFill>
                <a:latin typeface="Calibri" pitchFamily="34" charset="0"/>
              </a:rPr>
              <a:t>Commissioni </a:t>
            </a:r>
            <a:r>
              <a:rPr lang="it-IT" sz="1800" b="1" smtClean="0">
                <a:latin typeface="Calibri" pitchFamily="34" charset="0"/>
              </a:rPr>
              <a:t>per la definizione del </a:t>
            </a:r>
            <a:r>
              <a:rPr lang="it-IT" sz="1800" b="1" smtClean="0">
                <a:solidFill>
                  <a:srgbClr val="FF3300"/>
                </a:solidFill>
                <a:latin typeface="Calibri" pitchFamily="34" charset="0"/>
              </a:rPr>
              <a:t>Patto formativo individuale</a:t>
            </a:r>
            <a:r>
              <a:rPr lang="it-IT" sz="1800" b="1" smtClean="0">
                <a:latin typeface="Calibri" pitchFamily="34" charset="0"/>
              </a:rPr>
              <a:t> e la predisposizione di misure di sistema destinate a garantire agli iscritti organici interventi di </a:t>
            </a:r>
            <a:r>
              <a:rPr lang="it-IT" sz="1800" b="1" smtClean="0">
                <a:solidFill>
                  <a:srgbClr val="FF3300"/>
                </a:solidFill>
                <a:latin typeface="Calibri" pitchFamily="34" charset="0"/>
              </a:rPr>
              <a:t>accoglienza e orientamento</a:t>
            </a:r>
            <a:r>
              <a:rPr lang="it-IT" sz="1800" b="1" smtClean="0">
                <a:latin typeface="Calibri" pitchFamily="34" charset="0"/>
              </a:rPr>
              <a:t> e a favorire gli opportuni </a:t>
            </a:r>
            <a:r>
              <a:rPr lang="it-IT" sz="1800" b="1" smtClean="0">
                <a:solidFill>
                  <a:srgbClr val="FF3300"/>
                </a:solidFill>
                <a:latin typeface="Calibri" pitchFamily="34" charset="0"/>
              </a:rPr>
              <a:t>raccordi tra i percorsi di I e II livello</a:t>
            </a:r>
            <a:r>
              <a:rPr lang="it-IT" sz="1800" b="1" smtClean="0">
                <a:latin typeface="Calibri" pitchFamily="34" charset="0"/>
              </a:rPr>
              <a:t>;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it-IT" sz="1800" b="1" smtClean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it-IT" sz="1800" b="1" smtClean="0">
                <a:latin typeface="Calibri" pitchFamily="34" charset="0"/>
              </a:rPr>
              <a:t>sono articolati in </a:t>
            </a:r>
            <a:r>
              <a:rPr lang="it-IT" sz="1800" b="1" smtClean="0">
                <a:solidFill>
                  <a:srgbClr val="FF3300"/>
                </a:solidFill>
                <a:latin typeface="Calibri" pitchFamily="34" charset="0"/>
              </a:rPr>
              <a:t>reti territoriali</a:t>
            </a:r>
            <a:r>
              <a:rPr lang="it-IT" sz="1800" b="1" smtClean="0">
                <a:latin typeface="Calibri" pitchFamily="34" charset="0"/>
              </a:rPr>
              <a:t> </a:t>
            </a:r>
            <a:r>
              <a:rPr lang="it-IT" sz="1800" b="1" smtClean="0">
                <a:solidFill>
                  <a:srgbClr val="FF3300"/>
                </a:solidFill>
                <a:latin typeface="Calibri" pitchFamily="34" charset="0"/>
              </a:rPr>
              <a:t>di servizio</a:t>
            </a:r>
            <a:r>
              <a:rPr lang="it-IT" sz="1800" b="1" smtClean="0">
                <a:latin typeface="Calibri" pitchFamily="34" charset="0"/>
              </a:rPr>
              <a:t>.di norma su base provinciale nel rispetto della programmazione regionale.</a:t>
            </a:r>
          </a:p>
        </p:txBody>
      </p:sp>
      <p:grpSp>
        <p:nvGrpSpPr>
          <p:cNvPr id="8197" name="Group 7"/>
          <p:cNvGrpSpPr>
            <a:grpSpLocks/>
          </p:cNvGrpSpPr>
          <p:nvPr/>
        </p:nvGrpSpPr>
        <p:grpSpPr bwMode="auto">
          <a:xfrm>
            <a:off x="7715250" y="142875"/>
            <a:ext cx="1295400" cy="1128713"/>
            <a:chOff x="7362" y="169"/>
            <a:chExt cx="816" cy="711"/>
          </a:xfrm>
        </p:grpSpPr>
        <p:pic>
          <p:nvPicPr>
            <p:cNvPr id="8199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0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4213" y="109538"/>
            <a:ext cx="423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nuovi Centri per l’Istruzione degli adulti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9388" y="3498850"/>
            <a:ext cx="24479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Ampliamento offerta formativa</a:t>
            </a:r>
            <a:r>
              <a:rPr lang="it-IT" sz="1400">
                <a:latin typeface="Calibri" pitchFamily="34" charset="0"/>
              </a:rPr>
              <a:t> </a:t>
            </a:r>
          </a:p>
          <a:p>
            <a:r>
              <a:rPr lang="it-IT" sz="1400">
                <a:latin typeface="Calibri" pitchFamily="34" charset="0"/>
              </a:rPr>
              <a:t>Enti locali, </a:t>
            </a:r>
          </a:p>
          <a:p>
            <a:r>
              <a:rPr lang="it-IT" sz="1400">
                <a:latin typeface="Calibri" pitchFamily="34" charset="0"/>
              </a:rPr>
              <a:t>altri soggetti pubblici e privati, </a:t>
            </a:r>
          </a:p>
          <a:p>
            <a:r>
              <a:rPr lang="it-IT" sz="1400">
                <a:latin typeface="Calibri" pitchFamily="34" charset="0"/>
              </a:rPr>
              <a:t>strutture accreditate dalle regioni</a:t>
            </a:r>
          </a:p>
          <a:p>
            <a:endParaRPr lang="it-IT" sz="1400" b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59113" y="5372100"/>
            <a:ext cx="24479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Punti di erogazione </a:t>
            </a:r>
          </a:p>
          <a:p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Percorsi primo livello</a:t>
            </a:r>
          </a:p>
          <a:p>
            <a:endParaRPr lang="it-IT" sz="1400">
              <a:latin typeface="Calibri" pitchFamily="34" charset="0"/>
            </a:endParaRPr>
          </a:p>
          <a:p>
            <a:r>
              <a:rPr lang="it-IT" sz="1400">
                <a:latin typeface="Calibri" pitchFamily="34" charset="0"/>
              </a:rPr>
              <a:t>Istituzioni scolastiche IG </a:t>
            </a:r>
          </a:p>
          <a:p>
            <a:endParaRPr lang="it-IT" sz="1400" b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84888" y="3498850"/>
            <a:ext cx="24479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Punti di erogazione </a:t>
            </a:r>
          </a:p>
          <a:p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Percorsi secondo livello</a:t>
            </a:r>
          </a:p>
          <a:p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Commissioni</a:t>
            </a:r>
            <a:r>
              <a:rPr lang="it-IT" sz="1400">
                <a:latin typeface="Calibri" pitchFamily="34" charset="0"/>
              </a:rPr>
              <a:t> </a:t>
            </a:r>
          </a:p>
          <a:p>
            <a:r>
              <a:rPr lang="it-IT" sz="1400">
                <a:latin typeface="Calibri" pitchFamily="34" charset="0"/>
              </a:rPr>
              <a:t>Istituzioni scolastiche  IT;IP;LA</a:t>
            </a:r>
            <a:endParaRPr lang="it-IT" sz="1400" b="1">
              <a:solidFill>
                <a:srgbClr val="FF3300"/>
              </a:solidFill>
              <a:latin typeface="Calibri" pitchFamily="34" charset="0"/>
            </a:endParaRPr>
          </a:p>
          <a:p>
            <a:endParaRPr lang="it-IT" sz="1400">
              <a:latin typeface="Calibri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059113" y="1411288"/>
            <a:ext cx="25209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Reti territoriali </a:t>
            </a:r>
          </a:p>
          <a:p>
            <a:r>
              <a:rPr lang="it-IT" sz="1400" b="1">
                <a:solidFill>
                  <a:schemeClr val="bg1"/>
                </a:solidFill>
                <a:latin typeface="Calibri" pitchFamily="34" charset="0"/>
              </a:rPr>
              <a:t>per l’apprendimento permanente</a:t>
            </a:r>
          </a:p>
          <a:p>
            <a:endParaRPr lang="it-IT" sz="14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it-IT" sz="1400">
                <a:latin typeface="Calibri" pitchFamily="34" charset="0"/>
              </a:rPr>
              <a:t>Reti territoriali, L.92/2012</a:t>
            </a:r>
          </a:p>
          <a:p>
            <a:endParaRPr lang="it-IT" sz="1400" b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700338" y="2635250"/>
            <a:ext cx="3167062" cy="2663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/>
              <a:t>CPIA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051050" y="1411288"/>
            <a:ext cx="4608513" cy="5038725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374650" y="5492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t-IT" sz="3200">
                <a:solidFill>
                  <a:schemeClr val="bg2"/>
                </a:solidFill>
              </a:rPr>
              <a:t>CPIA – RETI TERRITORIALI DI SERVIZIO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3924300" y="2060575"/>
            <a:ext cx="3311525" cy="3600450"/>
          </a:xfrm>
          <a:prstGeom prst="ellipse">
            <a:avLst/>
          </a:prstGeom>
          <a:noFill/>
          <a:ln w="28575">
            <a:solidFill>
              <a:srgbClr val="9B561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1331913" y="2060575"/>
            <a:ext cx="3311525" cy="3600450"/>
          </a:xfrm>
          <a:prstGeom prst="ellipse">
            <a:avLst/>
          </a:prstGeom>
          <a:noFill/>
          <a:ln w="28575">
            <a:solidFill>
              <a:srgbClr val="FFCC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E6849AA-F7A1-45D1-A948-F90A7ECE2BD1}" type="slidenum">
              <a:rPr lang="it-IT" sz="1200">
                <a:latin typeface="Arial Black" pitchFamily="34" charset="0"/>
              </a:rPr>
              <a:pPr algn="r"/>
              <a:t>9</a:t>
            </a:fld>
            <a:endParaRPr lang="it-IT" sz="1200">
              <a:latin typeface="Arial Black" pitchFamily="34" charset="0"/>
            </a:endParaRPr>
          </a:p>
        </p:txBody>
      </p:sp>
      <p:grpSp>
        <p:nvGrpSpPr>
          <p:cNvPr id="10243" name="Group 7"/>
          <p:cNvGrpSpPr>
            <a:grpSpLocks/>
          </p:cNvGrpSpPr>
          <p:nvPr/>
        </p:nvGrpSpPr>
        <p:grpSpPr bwMode="auto">
          <a:xfrm>
            <a:off x="7715250" y="142875"/>
            <a:ext cx="1295400" cy="1128713"/>
            <a:chOff x="7362" y="169"/>
            <a:chExt cx="816" cy="711"/>
          </a:xfrm>
        </p:grpSpPr>
        <p:pic>
          <p:nvPicPr>
            <p:cNvPr id="10252" name="Picture 8" descr="miur_colorato_trasparente_piccol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98" y="16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3" name="Text Box 9"/>
            <p:cNvSpPr txBox="1">
              <a:spLocks/>
            </p:cNvSpPr>
            <p:nvPr/>
          </p:nvSpPr>
          <p:spPr bwMode="auto">
            <a:xfrm>
              <a:off x="7362" y="668"/>
              <a:ext cx="8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>
                  <a:solidFill>
                    <a:srgbClr val="000000"/>
                  </a:solidFill>
                  <a:latin typeface="Times" pitchFamily="18" charset="0"/>
                  <a:ea typeface="ヒラギノ角ゴ ProN W3" pitchFamily="-64" charset="-128"/>
                  <a:sym typeface="Helvetica Neue Light" pitchFamily="-64" charset="0"/>
                </a:rPr>
                <a:t>MIUR</a:t>
              </a:r>
            </a:p>
          </p:txBody>
        </p:sp>
      </p:grp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84213" y="109538"/>
            <a:ext cx="422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it-IT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nuovi Centri per l’istruzione degli adulti</a:t>
            </a:r>
          </a:p>
        </p:txBody>
      </p:sp>
      <p:pic>
        <p:nvPicPr>
          <p:cNvPr id="10245" name="Picture 7" descr="j023468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4005263"/>
            <a:ext cx="2736850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j020546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3716338"/>
            <a:ext cx="18192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 descr="j029912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4838" y="1133475"/>
            <a:ext cx="11858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AutoShape 10"/>
          <p:cNvSpPr>
            <a:spLocks noChangeArrowheads="1"/>
          </p:cNvSpPr>
          <p:nvPr/>
        </p:nvSpPr>
        <p:spPr bwMode="auto">
          <a:xfrm>
            <a:off x="3779838" y="3141663"/>
            <a:ext cx="2447925" cy="21605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842963" y="1114425"/>
            <a:ext cx="3368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3600"/>
              <a:t>… tra l’adulto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5364163" y="2924175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3600"/>
              <a:t>… ed il Centro …</a:t>
            </a: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1692275" y="5734050"/>
            <a:ext cx="7272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3600" i="1">
                <a:solidFill>
                  <a:srgbClr val="FF3300"/>
                </a:solidFill>
              </a:rPr>
              <a:t>… il Patto Formativo Individuale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338&quot;&gt;&lt;/object&gt;&lt;object type=&quot;2&quot; unique_id=&quot;10339&quot;&gt;&lt;object type=&quot;3&quot; unique_id=&quot;10340&quot;&gt;&lt;property id=&quot;20148&quot; value=&quot;5&quot;/&gt;&lt;property id=&quot;20300&quot; value=&quot;Slide 1 - &amp;quot;I nuovi &amp;#x0D;&amp;#x0A;Istituti Tecnici&amp;quot;&quot;/&gt;&lt;property id=&quot;20307&quot; value=&quot;256&quot;/&gt;&lt;/object&gt;&lt;object type=&quot;3&quot; unique_id=&quot;10341&quot;&gt;&lt;property id=&quot;20148&quot; value=&quot;5&quot;/&gt;&lt;property id=&quot;20300&quot; value=&quot;Slide 2 - &amp;quot;NUOVO IMPIANTO ORGANIZZATIVO &amp;quot;&quot;/&gt;&lt;property id=&quot;20307&quot; value=&quot;263&quot;/&gt;&lt;/object&gt;&lt;object type=&quot;3&quot; unique_id=&quot;10342&quot;&gt;&lt;property id=&quot;20148&quot; value=&quot;5&quot;/&gt;&lt;property id=&quot;20300&quot; value=&quot;Slide 3 - &amp;quot;IDENTITÀ ISTITUTI TECNICI&amp;quot;&quot;/&gt;&lt;property id=&quot;20307&quot; value=&quot;257&quot;/&gt;&lt;/object&gt;&lt;object type=&quot;3&quot; unique_id=&quot;10343&quot;&gt;&lt;property id=&quot;20148&quot; value=&quot;5&quot;/&gt;&lt;property id=&quot;20300&quot; value=&quot;Slide 4 - &amp;quot;NUOVI MODELLI ORGANIZZATIVI&amp;quot;&quot;/&gt;&lt;property id=&quot;20307&quot; value=&quot;260&quot;/&gt;&lt;/object&gt;&lt;object type=&quot;3&quot; unique_id=&quot;10344&quot;&gt;&lt;property id=&quot;20148&quot; value=&quot;5&quot;/&gt;&lt;property id=&quot;20300&quot; value=&quot;Slide 5 - &amp;quot;LA STRUTTURA DEL PERCORSO&amp;#x0D;&amp;#x0A;QUINQUENNALE&amp;#x0D;&amp;#x0A;&amp;quot;&quot;/&gt;&lt;property id=&quot;20307&quot; value=&quot;261&quot;/&gt;&lt;/object&gt;&lt;object type=&quot;3&quot; unique_id=&quot;10345&quot;&gt;&lt;property id=&quot;20148&quot; value=&quot;5&quot;/&gt;&lt;property id=&quot;20300&quot; value=&quot;Slide 6 - &amp;quot;PIU’ AUTONOMIA PER LE SCUOLE&amp;quot;&quot;/&gt;&lt;property id=&quot;20307&quot; value=&quot;259&quot;/&gt;&lt;/object&gt;&lt;object type=&quot;3&quot; unique_id=&quot;10346&quot;&gt;&lt;property id=&quot;20148&quot; value=&quot;5&quot;/&gt;&lt;property id=&quot;20300&quot; value=&quot;Slide 7&quot;/&gt;&lt;property id=&quot;20307&quot; value=&quot;272&quot;/&gt;&lt;/object&gt;&lt;object type=&quot;3&quot; unique_id=&quot;10347&quot;&gt;&lt;property id=&quot;20148&quot; value=&quot;5&quot;/&gt;&lt;property id=&quot;20300&quot; value=&quot;Slide 8 - &amp;quot;ORE D’INSEGNAMENTO&amp;quot;&quot;/&gt;&lt;property id=&quot;20307&quot; value=&quot;271&quot;/&gt;&lt;/object&gt;&lt;object type=&quot;3&quot; unique_id=&quot;10348&quot;&gt;&lt;property id=&quot;20148&quot; value=&quot;5&quot;/&gt;&lt;property id=&quot;20300&quot; value=&quot;Slide 9&quot;/&gt;&lt;property id=&quot;20307&quot; value=&quot;270&quot;/&gt;&lt;/object&gt;&lt;object type=&quot;3&quot; unique_id=&quot;10349&quot;&gt;&lt;property id=&quot;20148&quot; value=&quot;5&quot;/&gt;&lt;property id=&quot;20300&quot; value=&quot;Slide 10 - &amp;quot;CARATTERISTICHE INNOVATIVE&amp;quot;&quot;/&gt;&lt;property id=&quot;20307&quot; value=&quot;258&quot;/&gt;&lt;/object&gt;&lt;object type=&quot;3&quot; unique_id=&quot;10350&quot;&gt;&lt;property id=&quot;20148&quot; value=&quot;5&quot;/&gt;&lt;property id=&quot;20300&quot; value=&quot;Slide 11 - &amp;quot;VALUTAZIONE E ESAMI DI STATO&amp;quot;&quot;/&gt;&lt;property id=&quot;20307&quot; value=&quot;264&quot;/&gt;&lt;/object&gt;&lt;object type=&quot;3&quot; unique_id=&quot;10351&quot;&gt;&lt;property id=&quot;20148&quot; value=&quot;5&quot;/&gt;&lt;property id=&quot;20300&quot; value=&quot;Slide 12 - &amp;quot;CRITERI DI CONFLUENZA NEL NUOVO ORDINAMENTO&amp;quot;&quot;/&gt;&lt;property id=&quot;20307&quot; value=&quot;268&quot;/&gt;&lt;/object&gt;&lt;object type=&quot;3&quot; unique_id=&quot;10352&quot;&gt;&lt;property id=&quot;20148&quot; value=&quot;5&quot;/&gt;&lt;property id=&quot;20300&quot; value=&quot;Slide 13 - &amp;quot;LE FASI DI ATTUAZIONE&amp;quot;&quot;/&gt;&lt;property id=&quot;20307&quot; value=&quot;274&quot;/&gt;&lt;/object&gt;&lt;object type=&quot;3&quot; unique_id=&quot;10353&quot;&gt;&lt;property id=&quot;20148&quot; value=&quot;5&quot;/&gt;&lt;property id=&quot;20300&quot; value=&quot;Slide 14 - &amp;quot;MISURE DI ACCOMPAGNAMENTO&amp;quot;&quot;/&gt;&lt;property id=&quot;20307&quot; value=&quot;265&quot;/&gt;&lt;/object&gt;&lt;object type=&quot;3&quot; unique_id=&quot;10354&quot;&gt;&lt;property id=&quot;20148&quot; value=&quot;5&quot;/&gt;&lt;property id=&quot;20300&quot; value=&quot;Slide 15 - &amp;quot;MONITORAGGIO E VALUTAZIONE&amp;#x0D;&amp;#x0A;DI SISTEMA&amp;quot;&quot;/&gt;&lt;property id=&quot;20307&quot; value=&quot;266&quot;/&gt;&lt;/object&gt;&lt;object type=&quot;3&quot; unique_id=&quot;10355&quot;&gt;&lt;property id=&quot;20148&quot; value=&quot;5&quot;/&gt;&lt;property id=&quot;20300&quot; value=&quot;Slide 16&quot;/&gt;&lt;property id=&quot;20307&quot; value=&quot;275&quot;/&gt;&lt;/object&gt;&lt;/object&gt;&lt;/object&gt;&lt;/database&gt;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3436</TotalTime>
  <Words>603</Words>
  <Application>Microsoft Office PowerPoint</Application>
  <PresentationFormat>Presentazione su schermo (4:3)</PresentationFormat>
  <Paragraphs>199</Paragraphs>
  <Slides>12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Wingdings</vt:lpstr>
      <vt:lpstr>Calibri</vt:lpstr>
      <vt:lpstr>Arial Black</vt:lpstr>
      <vt:lpstr>Times New Roman</vt:lpstr>
      <vt:lpstr>Times</vt:lpstr>
      <vt:lpstr>ヒラギノ角ゴ ProN W3</vt:lpstr>
      <vt:lpstr>Helvetica Neue Light</vt:lpstr>
      <vt:lpstr>Pixel</vt:lpstr>
      <vt:lpstr>Centri per l’istruzione degli adulti  (dPR n. 263 del 29 ottobre 2012)</vt:lpstr>
      <vt:lpstr>… Iter del provvedimento.</vt:lpstr>
      <vt:lpstr>IDENTITÀ </vt:lpstr>
      <vt:lpstr>Diapositiva 4</vt:lpstr>
      <vt:lpstr>NUOVO IMPIANTO DIDATTICO </vt:lpstr>
      <vt:lpstr>MONTE ORE </vt:lpstr>
      <vt:lpstr>CARATTERISTICHE INNOVATIVE </vt:lpstr>
      <vt:lpstr>Diapositiva 8</vt:lpstr>
      <vt:lpstr>Diapositiva 9</vt:lpstr>
      <vt:lpstr>PIÙ FLESSIBILITA’ PER I CENTRI</vt:lpstr>
      <vt:lpstr>Gruppo tecnico nazionale per l’istruzione degli adulti  (DD n. 6 del 5 marzo 2013) “Sezioni di lavoro” </vt:lpstr>
      <vt:lpstr>Diapositiva 12</vt:lpstr>
    </vt:vector>
  </TitlesOfParts>
  <Company>M.I.U.R.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M.I.U.R.</dc:creator>
  <cp:lastModifiedBy>User</cp:lastModifiedBy>
  <cp:revision>494</cp:revision>
  <dcterms:created xsi:type="dcterms:W3CDTF">2008-10-20T12:48:39Z</dcterms:created>
  <dcterms:modified xsi:type="dcterms:W3CDTF">2014-04-02T14:38:32Z</dcterms:modified>
</cp:coreProperties>
</file>